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7B_744E581E.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83_EBA31E81.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43_3B073401.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306" r:id="rId2"/>
    <p:sldId id="408" r:id="rId3"/>
    <p:sldId id="407" r:id="rId4"/>
    <p:sldId id="314" r:id="rId5"/>
    <p:sldId id="316" r:id="rId6"/>
    <p:sldId id="317" r:id="rId7"/>
    <p:sldId id="360" r:id="rId8"/>
    <p:sldId id="384" r:id="rId9"/>
    <p:sldId id="371" r:id="rId10"/>
    <p:sldId id="375" r:id="rId11"/>
    <p:sldId id="376" r:id="rId12"/>
    <p:sldId id="372" r:id="rId13"/>
    <p:sldId id="377" r:id="rId14"/>
    <p:sldId id="378" r:id="rId15"/>
    <p:sldId id="373" r:id="rId16"/>
    <p:sldId id="379" r:id="rId17"/>
    <p:sldId id="437" r:id="rId18"/>
    <p:sldId id="381" r:id="rId19"/>
    <p:sldId id="382" r:id="rId20"/>
    <p:sldId id="328" r:id="rId21"/>
    <p:sldId id="349" r:id="rId22"/>
    <p:sldId id="350" r:id="rId23"/>
    <p:sldId id="351" r:id="rId24"/>
    <p:sldId id="352" r:id="rId25"/>
    <p:sldId id="353" r:id="rId26"/>
    <p:sldId id="359" r:id="rId27"/>
    <p:sldId id="358" r:id="rId28"/>
    <p:sldId id="344" r:id="rId29"/>
    <p:sldId id="343" r:id="rId30"/>
    <p:sldId id="330" r:id="rId31"/>
    <p:sldId id="347" r:id="rId32"/>
    <p:sldId id="341" r:id="rId33"/>
    <p:sldId id="354" r:id="rId34"/>
    <p:sldId id="348" r:id="rId35"/>
    <p:sldId id="342" r:id="rId36"/>
    <p:sldId id="320" r:id="rId37"/>
    <p:sldId id="281" r:id="rId38"/>
    <p:sldId id="258" r:id="rId39"/>
    <p:sldId id="345" r:id="rId40"/>
    <p:sldId id="346" r:id="rId41"/>
    <p:sldId id="282" r:id="rId42"/>
    <p:sldId id="286" r:id="rId43"/>
    <p:sldId id="287" r:id="rId44"/>
    <p:sldId id="288" r:id="rId45"/>
    <p:sldId id="289" r:id="rId46"/>
    <p:sldId id="290" r:id="rId47"/>
    <p:sldId id="291" r:id="rId48"/>
    <p:sldId id="292" r:id="rId49"/>
    <p:sldId id="293" r:id="rId50"/>
    <p:sldId id="294" r:id="rId51"/>
    <p:sldId id="296" r:id="rId52"/>
    <p:sldId id="355" r:id="rId53"/>
    <p:sldId id="356" r:id="rId54"/>
    <p:sldId id="357" r:id="rId55"/>
    <p:sldId id="283" r:id="rId56"/>
    <p:sldId id="297" r:id="rId57"/>
    <p:sldId id="298" r:id="rId58"/>
    <p:sldId id="299" r:id="rId59"/>
    <p:sldId id="300" r:id="rId60"/>
    <p:sldId id="301" r:id="rId61"/>
    <p:sldId id="302" r:id="rId62"/>
    <p:sldId id="284" r:id="rId63"/>
    <p:sldId id="303" r:id="rId64"/>
    <p:sldId id="304" r:id="rId65"/>
    <p:sldId id="305" r:id="rId66"/>
    <p:sldId id="285" r:id="rId67"/>
    <p:sldId id="402" r:id="rId68"/>
    <p:sldId id="389" r:id="rId69"/>
    <p:sldId id="390" r:id="rId70"/>
    <p:sldId id="391" r:id="rId71"/>
    <p:sldId id="392" r:id="rId72"/>
    <p:sldId id="393" r:id="rId73"/>
    <p:sldId id="394" r:id="rId74"/>
    <p:sldId id="395" r:id="rId75"/>
    <p:sldId id="396" r:id="rId76"/>
    <p:sldId id="397" r:id="rId77"/>
    <p:sldId id="405" r:id="rId78"/>
    <p:sldId id="404" r:id="rId79"/>
    <p:sldId id="403" r:id="rId80"/>
    <p:sldId id="409" r:id="rId81"/>
    <p:sldId id="380" r:id="rId82"/>
    <p:sldId id="410" r:id="rId83"/>
    <p:sldId id="383" r:id="rId84"/>
    <p:sldId id="385" r:id="rId85"/>
    <p:sldId id="387" r:id="rId86"/>
    <p:sldId id="426" r:id="rId87"/>
    <p:sldId id="427" r:id="rId88"/>
    <p:sldId id="428" r:id="rId89"/>
    <p:sldId id="429" r:id="rId90"/>
    <p:sldId id="430" r:id="rId91"/>
    <p:sldId id="431" r:id="rId92"/>
    <p:sldId id="432" r:id="rId93"/>
    <p:sldId id="433" r:id="rId94"/>
    <p:sldId id="434" r:id="rId95"/>
    <p:sldId id="435" r:id="rId96"/>
    <p:sldId id="400" r:id="rId97"/>
    <p:sldId id="326" r:id="rId98"/>
    <p:sldId id="323" r:id="rId99"/>
    <p:sldId id="333" r:id="rId10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730298D-EA74-4187-BC7A-2135BFFBFD30}">
          <p14:sldIdLst>
            <p14:sldId id="306"/>
            <p14:sldId id="408"/>
            <p14:sldId id="407"/>
            <p14:sldId id="314"/>
            <p14:sldId id="316"/>
            <p14:sldId id="317"/>
            <p14:sldId id="360"/>
          </p14:sldIdLst>
        </p14:section>
        <p14:section name="HITL Resources&amp;Project Setup" id="{70F5C427-DD72-4768-AD42-EA7C0A0FF1B3}">
          <p14:sldIdLst>
            <p14:sldId id="384"/>
            <p14:sldId id="371"/>
            <p14:sldId id="375"/>
            <p14:sldId id="376"/>
            <p14:sldId id="372"/>
            <p14:sldId id="377"/>
            <p14:sldId id="378"/>
            <p14:sldId id="373"/>
            <p14:sldId id="379"/>
            <p14:sldId id="437"/>
            <p14:sldId id="381"/>
            <p14:sldId id="382"/>
          </p14:sldIdLst>
        </p14:section>
        <p14:section name="Project Setup" id="{FCDEF824-D47D-4B91-94FC-319678188DCF}">
          <p14:sldIdLst>
            <p14:sldId id="328"/>
            <p14:sldId id="349"/>
            <p14:sldId id="350"/>
            <p14:sldId id="351"/>
            <p14:sldId id="352"/>
            <p14:sldId id="353"/>
            <p14:sldId id="359"/>
            <p14:sldId id="358"/>
            <p14:sldId id="344"/>
            <p14:sldId id="343"/>
            <p14:sldId id="330"/>
            <p14:sldId id="347"/>
            <p14:sldId id="341"/>
            <p14:sldId id="354"/>
            <p14:sldId id="348"/>
            <p14:sldId id="342"/>
          </p14:sldIdLst>
        </p14:section>
        <p14:section name="Annotation Guidelines" id="{6D15AA5D-6CBE-4C3A-9515-39E7772CE04B}">
          <p14:sldIdLst>
            <p14:sldId id="320"/>
            <p14:sldId id="281"/>
            <p14:sldId id="258"/>
            <p14:sldId id="345"/>
            <p14:sldId id="346"/>
            <p14:sldId id="282"/>
            <p14:sldId id="286"/>
            <p14:sldId id="287"/>
            <p14:sldId id="288"/>
            <p14:sldId id="289"/>
            <p14:sldId id="290"/>
            <p14:sldId id="291"/>
            <p14:sldId id="292"/>
            <p14:sldId id="293"/>
            <p14:sldId id="294"/>
            <p14:sldId id="296"/>
            <p14:sldId id="355"/>
            <p14:sldId id="356"/>
            <p14:sldId id="357"/>
            <p14:sldId id="283"/>
            <p14:sldId id="297"/>
            <p14:sldId id="298"/>
            <p14:sldId id="299"/>
            <p14:sldId id="300"/>
            <p14:sldId id="301"/>
            <p14:sldId id="302"/>
            <p14:sldId id="284"/>
            <p14:sldId id="303"/>
            <p14:sldId id="304"/>
            <p14:sldId id="305"/>
            <p14:sldId id="285"/>
            <p14:sldId id="402"/>
            <p14:sldId id="389"/>
            <p14:sldId id="390"/>
            <p14:sldId id="391"/>
            <p14:sldId id="392"/>
            <p14:sldId id="393"/>
            <p14:sldId id="394"/>
            <p14:sldId id="395"/>
            <p14:sldId id="396"/>
            <p14:sldId id="397"/>
            <p14:sldId id="405"/>
            <p14:sldId id="404"/>
            <p14:sldId id="403"/>
          </p14:sldIdLst>
        </p14:section>
        <p14:section name="HIPPA Compliant Audit Logs" id="{3A32610D-D5A7-45CB-9A25-7868F5D57B48}">
          <p14:sldIdLst>
            <p14:sldId id="409"/>
            <p14:sldId id="380"/>
            <p14:sldId id="410"/>
            <p14:sldId id="383"/>
            <p14:sldId id="385"/>
            <p14:sldId id="387"/>
            <p14:sldId id="426"/>
            <p14:sldId id="427"/>
            <p14:sldId id="428"/>
            <p14:sldId id="429"/>
            <p14:sldId id="430"/>
            <p14:sldId id="431"/>
            <p14:sldId id="432"/>
            <p14:sldId id="433"/>
            <p14:sldId id="434"/>
            <p14:sldId id="435"/>
            <p14:sldId id="400"/>
          </p14:sldIdLst>
        </p14:section>
        <p14:section name="Next Steps" id="{AA630BBD-CD9A-4230-8F33-9BBFF6773B55}">
          <p14:sldIdLst>
            <p14:sldId id="326"/>
            <p14:sldId id="323"/>
            <p14:sldId id="333"/>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B0FA825-E6C2-39F6-7864-00790C6109BC}" name="Jessica Doucet" initials="JD" userId="S::jessica@johnsnowlabs.com::b754178f-6d14-4ba9-8027-1cce6a45e71a" providerId="AD"/>
  <p188:author id="{A64E2A91-FD2A-A22D-DE96-E942D654DBDB}" name="Dia Trambitas" initials="DT" userId="S::dia@johnsnowlabs.com::439ce0b6-c046-4a7d-824e-3e74a8f1f84f" providerId="AD"/>
  <p188:author id="{A86D42C1-640A-FDB8-47C5-967D3A3A75C4}" name="Aleksei Zakharov" initials="AZ" userId="S::aleksei@johnsnowlabs.com::9dca45fa-90a7-4aa7-bd3d-d93a5057d62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00"/>
    <a:srgbClr val="536B76"/>
    <a:srgbClr val="F5F6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707" autoAdjust="0"/>
  </p:normalViewPr>
  <p:slideViewPr>
    <p:cSldViewPr snapToGrid="0">
      <p:cViewPr varScale="1">
        <p:scale>
          <a:sx n="74" d="100"/>
          <a:sy n="74" d="100"/>
        </p:scale>
        <p:origin x="1146" y="5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8/10/relationships/authors" Targe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Insert chart name</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0DB2-4C7F-9D75-32E9706D338F}"/>
              </c:ext>
            </c:extLst>
          </c:dPt>
          <c:dPt>
            <c:idx val="1"/>
            <c:invertIfNegative val="0"/>
            <c:bubble3D val="0"/>
            <c:spPr>
              <a:solidFill>
                <a:schemeClr val="accent5"/>
              </a:solidFill>
              <a:ln w="19050">
                <a:noFill/>
              </a:ln>
              <a:effectLst/>
            </c:spPr>
            <c:extLst>
              <c:ext xmlns:c16="http://schemas.microsoft.com/office/drawing/2014/chart" uri="{C3380CC4-5D6E-409C-BE32-E72D297353CC}">
                <c16:uniqueId val="{00000003-0DB2-4C7F-9D75-32E9706D338F}"/>
              </c:ext>
            </c:extLst>
          </c:dPt>
          <c:dPt>
            <c:idx val="2"/>
            <c:invertIfNegative val="0"/>
            <c:bubble3D val="0"/>
            <c:spPr>
              <a:solidFill>
                <a:schemeClr val="accent3"/>
              </a:solidFill>
              <a:ln w="19050">
                <a:noFill/>
              </a:ln>
              <a:effectLst/>
            </c:spPr>
            <c:extLst>
              <c:ext xmlns:c16="http://schemas.microsoft.com/office/drawing/2014/chart" uri="{C3380CC4-5D6E-409C-BE32-E72D297353CC}">
                <c16:uniqueId val="{00000005-0DB2-4C7F-9D75-32E9706D338F}"/>
              </c:ext>
            </c:extLst>
          </c:dPt>
          <c:dPt>
            <c:idx val="3"/>
            <c:invertIfNegative val="0"/>
            <c:bubble3D val="0"/>
            <c:spPr>
              <a:solidFill>
                <a:schemeClr val="accent5"/>
              </a:solidFill>
              <a:ln w="19050">
                <a:noFill/>
              </a:ln>
              <a:effectLst/>
            </c:spPr>
            <c:extLst>
              <c:ext xmlns:c16="http://schemas.microsoft.com/office/drawing/2014/chart" uri="{C3380CC4-5D6E-409C-BE32-E72D297353CC}">
                <c16:uniqueId val="{00000007-0DB2-4C7F-9D75-32E9706D338F}"/>
              </c:ext>
            </c:extLst>
          </c:dPt>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1.2</c:v>
                </c:pt>
                <c:pt idx="1">
                  <c:v>3.2</c:v>
                </c:pt>
                <c:pt idx="2">
                  <c:v>6.4</c:v>
                </c:pt>
                <c:pt idx="3">
                  <c:v>8.1999999999999993</c:v>
                </c:pt>
              </c:numCache>
            </c:numRef>
          </c:val>
          <c:extLst>
            <c:ext xmlns:c16="http://schemas.microsoft.com/office/drawing/2014/chart" uri="{C3380CC4-5D6E-409C-BE32-E72D297353CC}">
              <c16:uniqueId val="{00000008-0DB2-4C7F-9D75-32E9706D338F}"/>
            </c:ext>
          </c:extLst>
        </c:ser>
        <c:dLbls>
          <c:showLegendKey val="0"/>
          <c:showVal val="0"/>
          <c:showCatName val="0"/>
          <c:showSerName val="0"/>
          <c:showPercent val="0"/>
          <c:showBubbleSize val="0"/>
        </c:dLbls>
        <c:gapWidth val="45"/>
        <c:axId val="445147296"/>
        <c:axId val="445152544"/>
      </c:barChart>
      <c:catAx>
        <c:axId val="4451472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52544"/>
        <c:crosses val="autoZero"/>
        <c:auto val="1"/>
        <c:lblAlgn val="ctr"/>
        <c:lblOffset val="100"/>
        <c:noMultiLvlLbl val="0"/>
      </c:catAx>
      <c:valAx>
        <c:axId val="445152544"/>
        <c:scaling>
          <c:orientation val="minMax"/>
        </c:scaling>
        <c:delete val="0"/>
        <c:axPos val="l"/>
        <c:majorGridlines>
          <c:spPr>
            <a:ln w="9525" cap="flat" cmpd="sng" algn="ctr">
              <a:solidFill>
                <a:schemeClr val="tx2"/>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47296"/>
        <c:crosses val="autoZero"/>
        <c:crossBetween val="between"/>
      </c:valAx>
      <c:spPr>
        <a:noFill/>
        <a:ln>
          <a:noFill/>
        </a:ln>
        <a:effectLst/>
      </c:spPr>
    </c:plotArea>
    <c:legend>
      <c:legendPos val="r"/>
      <c:legendEntry>
        <c:idx val="0"/>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Insert chart name</c:v>
                </c:pt>
              </c:strCache>
            </c:strRef>
          </c:tx>
          <c:spPr>
            <a:solidFill>
              <a:schemeClr val="accent1"/>
            </a:solidFill>
            <a:ln w="19050">
              <a:noFill/>
            </a:ln>
            <a:effectLst/>
          </c:spPr>
          <c:invertIfNegative val="0"/>
          <c:dPt>
            <c:idx val="0"/>
            <c:invertIfNegative val="0"/>
            <c:bubble3D val="0"/>
            <c:spPr>
              <a:solidFill>
                <a:schemeClr val="accent1"/>
              </a:solidFill>
              <a:ln w="19050">
                <a:noFill/>
              </a:ln>
              <a:effectLst/>
            </c:spPr>
            <c:extLst>
              <c:ext xmlns:c16="http://schemas.microsoft.com/office/drawing/2014/chart" uri="{C3380CC4-5D6E-409C-BE32-E72D297353CC}">
                <c16:uniqueId val="{00000001-0DB2-4C7F-9D75-32E9706D338F}"/>
              </c:ext>
            </c:extLst>
          </c:dPt>
          <c:dPt>
            <c:idx val="1"/>
            <c:invertIfNegative val="0"/>
            <c:bubble3D val="0"/>
            <c:spPr>
              <a:solidFill>
                <a:schemeClr val="accent5"/>
              </a:solidFill>
              <a:ln w="19050">
                <a:noFill/>
              </a:ln>
              <a:effectLst/>
            </c:spPr>
            <c:extLst>
              <c:ext xmlns:c16="http://schemas.microsoft.com/office/drawing/2014/chart" uri="{C3380CC4-5D6E-409C-BE32-E72D297353CC}">
                <c16:uniqueId val="{00000003-0DB2-4C7F-9D75-32E9706D338F}"/>
              </c:ext>
            </c:extLst>
          </c:dPt>
          <c:dPt>
            <c:idx val="2"/>
            <c:invertIfNegative val="0"/>
            <c:bubble3D val="0"/>
            <c:spPr>
              <a:solidFill>
                <a:schemeClr val="accent3"/>
              </a:solidFill>
              <a:ln w="19050">
                <a:noFill/>
              </a:ln>
              <a:effectLst/>
            </c:spPr>
            <c:extLst>
              <c:ext xmlns:c16="http://schemas.microsoft.com/office/drawing/2014/chart" uri="{C3380CC4-5D6E-409C-BE32-E72D297353CC}">
                <c16:uniqueId val="{00000005-0DB2-4C7F-9D75-32E9706D338F}"/>
              </c:ext>
            </c:extLst>
          </c:dPt>
          <c:dPt>
            <c:idx val="3"/>
            <c:invertIfNegative val="0"/>
            <c:bubble3D val="0"/>
            <c:spPr>
              <a:solidFill>
                <a:schemeClr val="accent5"/>
              </a:solidFill>
              <a:ln w="19050">
                <a:noFill/>
              </a:ln>
              <a:effectLst/>
            </c:spPr>
            <c:extLst>
              <c:ext xmlns:c16="http://schemas.microsoft.com/office/drawing/2014/chart" uri="{C3380CC4-5D6E-409C-BE32-E72D297353CC}">
                <c16:uniqueId val="{00000007-0DB2-4C7F-9D75-32E9706D338F}"/>
              </c:ext>
            </c:extLst>
          </c:dPt>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1.2</c:v>
                </c:pt>
                <c:pt idx="1">
                  <c:v>3.2</c:v>
                </c:pt>
                <c:pt idx="2">
                  <c:v>6.4</c:v>
                </c:pt>
                <c:pt idx="3">
                  <c:v>8.1999999999999993</c:v>
                </c:pt>
              </c:numCache>
            </c:numRef>
          </c:val>
          <c:extLst>
            <c:ext xmlns:c16="http://schemas.microsoft.com/office/drawing/2014/chart" uri="{C3380CC4-5D6E-409C-BE32-E72D297353CC}">
              <c16:uniqueId val="{00000008-0DB2-4C7F-9D75-32E9706D338F}"/>
            </c:ext>
          </c:extLst>
        </c:ser>
        <c:dLbls>
          <c:showLegendKey val="0"/>
          <c:showVal val="0"/>
          <c:showCatName val="0"/>
          <c:showSerName val="0"/>
          <c:showPercent val="0"/>
          <c:showBubbleSize val="0"/>
        </c:dLbls>
        <c:gapWidth val="45"/>
        <c:axId val="445147296"/>
        <c:axId val="445152544"/>
      </c:barChart>
      <c:catAx>
        <c:axId val="44514729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52544"/>
        <c:crosses val="autoZero"/>
        <c:auto val="1"/>
        <c:lblAlgn val="ctr"/>
        <c:lblOffset val="100"/>
        <c:noMultiLvlLbl val="0"/>
      </c:catAx>
      <c:valAx>
        <c:axId val="445152544"/>
        <c:scaling>
          <c:orientation val="minMax"/>
        </c:scaling>
        <c:delete val="0"/>
        <c:axPos val="l"/>
        <c:majorGridlines>
          <c:spPr>
            <a:ln w="9525" cap="flat" cmpd="sng" algn="ctr">
              <a:solidFill>
                <a:schemeClr val="tx2"/>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45147296"/>
        <c:crosses val="autoZero"/>
        <c:crossBetween val="between"/>
      </c:valAx>
      <c:spPr>
        <a:noFill/>
        <a:ln>
          <a:noFill/>
        </a:ln>
        <a:effectLst/>
      </c:spPr>
    </c:plotArea>
    <c:legend>
      <c:legendPos val="r"/>
      <c:legendEntry>
        <c:idx val="0"/>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rtl="0">
              <a:defRPr sz="1197"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Insert chart name</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5D88-4A08-942E-35585DF5F528}"/>
              </c:ext>
            </c:extLst>
          </c:dPt>
          <c:dPt>
            <c:idx val="1"/>
            <c:bubble3D val="0"/>
            <c:spPr>
              <a:solidFill>
                <a:schemeClr val="accent3"/>
              </a:solidFill>
              <a:ln w="19050">
                <a:noFill/>
              </a:ln>
              <a:effectLst/>
            </c:spPr>
            <c:extLst>
              <c:ext xmlns:c16="http://schemas.microsoft.com/office/drawing/2014/chart" uri="{C3380CC4-5D6E-409C-BE32-E72D297353CC}">
                <c16:uniqueId val="{00000003-5D88-4A08-942E-35585DF5F528}"/>
              </c:ext>
            </c:extLst>
          </c:dPt>
          <c:dPt>
            <c:idx val="2"/>
            <c:bubble3D val="0"/>
            <c:spPr>
              <a:solidFill>
                <a:schemeClr val="accent1"/>
              </a:solidFill>
              <a:ln w="19050">
                <a:noFill/>
              </a:ln>
              <a:effectLst/>
            </c:spPr>
            <c:extLst>
              <c:ext xmlns:c16="http://schemas.microsoft.com/office/drawing/2014/chart" uri="{C3380CC4-5D6E-409C-BE32-E72D297353CC}">
                <c16:uniqueId val="{00000005-5D88-4A08-942E-35585DF5F528}"/>
              </c:ext>
            </c:extLst>
          </c:dPt>
          <c:dPt>
            <c:idx val="3"/>
            <c:bubble3D val="0"/>
            <c:spPr>
              <a:solidFill>
                <a:schemeClr val="accent2"/>
              </a:solidFill>
              <a:ln w="19050">
                <a:noFill/>
              </a:ln>
              <a:effectLst/>
            </c:spPr>
            <c:extLst>
              <c:ext xmlns:c16="http://schemas.microsoft.com/office/drawing/2014/chart" uri="{C3380CC4-5D6E-409C-BE32-E72D297353CC}">
                <c16:uniqueId val="{00000007-5D88-4A08-942E-35585DF5F528}"/>
              </c:ext>
            </c:extLst>
          </c:dPt>
          <c:dLbls>
            <c:dLbl>
              <c:idx val="0"/>
              <c:tx>
                <c:rich>
                  <a:bodyPr/>
                  <a:lstStyle/>
                  <a:p>
                    <a:fld id="{986A8BA5-8E84-4F44-A509-5F74DCC965F9}"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88-4A08-942E-35585DF5F528}"/>
                </c:ext>
              </c:extLst>
            </c:dLbl>
            <c:dLbl>
              <c:idx val="1"/>
              <c:tx>
                <c:rich>
                  <a:bodyPr/>
                  <a:lstStyle/>
                  <a:p>
                    <a:fld id="{EECCFA3A-4B9C-4566-BD5D-3FA1403A075F}"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88-4A08-942E-35585DF5F528}"/>
                </c:ext>
              </c:extLst>
            </c:dLbl>
            <c:dLbl>
              <c:idx val="2"/>
              <c:tx>
                <c:rich>
                  <a:bodyPr/>
                  <a:lstStyle/>
                  <a:p>
                    <a:fld id="{554D9DC5-4D80-4E6F-A467-236D970BF285}"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88-4A08-942E-35585DF5F528}"/>
                </c:ext>
              </c:extLst>
            </c:dLbl>
            <c:dLbl>
              <c:idx val="3"/>
              <c:tx>
                <c:rich>
                  <a:bodyPr/>
                  <a:lstStyle/>
                  <a:p>
                    <a:fld id="{B1129EED-2411-4CD6-8EFA-F782B014149B}"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88-4A08-942E-35585DF5F52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Museo Sans 700" panose="02000000000000000000" pitchFamily="50" charset="0"/>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D88-4A08-942E-35585DF5F528}"/>
            </c:ext>
          </c:extLst>
        </c:ser>
        <c:dLbls>
          <c:dLblPos val="bestFit"/>
          <c:showLegendKey val="0"/>
          <c:showVal val="1"/>
          <c:showCatName val="0"/>
          <c:showSerName val="0"/>
          <c:showPercent val="0"/>
          <c:showBubbleSize val="0"/>
          <c:showLeaderLines val="1"/>
        </c:dLbls>
        <c:firstSliceAng val="32"/>
      </c:pie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ayout>
        <c:manualLayout>
          <c:xMode val="edge"/>
          <c:yMode val="edge"/>
          <c:x val="0.76483274616209518"/>
          <c:y val="0.30497792013454605"/>
          <c:w val="0.23516725383790474"/>
          <c:h val="0.412543300511752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Insert chart name</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5D88-4A08-942E-35585DF5F528}"/>
              </c:ext>
            </c:extLst>
          </c:dPt>
          <c:dPt>
            <c:idx val="1"/>
            <c:bubble3D val="0"/>
            <c:spPr>
              <a:solidFill>
                <a:schemeClr val="accent3"/>
              </a:solidFill>
              <a:ln w="19050">
                <a:noFill/>
              </a:ln>
              <a:effectLst/>
            </c:spPr>
            <c:extLst>
              <c:ext xmlns:c16="http://schemas.microsoft.com/office/drawing/2014/chart" uri="{C3380CC4-5D6E-409C-BE32-E72D297353CC}">
                <c16:uniqueId val="{00000003-5D88-4A08-942E-35585DF5F528}"/>
              </c:ext>
            </c:extLst>
          </c:dPt>
          <c:dPt>
            <c:idx val="2"/>
            <c:bubble3D val="0"/>
            <c:spPr>
              <a:solidFill>
                <a:schemeClr val="accent1"/>
              </a:solidFill>
              <a:ln w="19050">
                <a:noFill/>
              </a:ln>
              <a:effectLst/>
            </c:spPr>
            <c:extLst>
              <c:ext xmlns:c16="http://schemas.microsoft.com/office/drawing/2014/chart" uri="{C3380CC4-5D6E-409C-BE32-E72D297353CC}">
                <c16:uniqueId val="{00000005-5D88-4A08-942E-35585DF5F528}"/>
              </c:ext>
            </c:extLst>
          </c:dPt>
          <c:dPt>
            <c:idx val="3"/>
            <c:bubble3D val="0"/>
            <c:spPr>
              <a:solidFill>
                <a:schemeClr val="accent2"/>
              </a:solidFill>
              <a:ln w="19050">
                <a:noFill/>
              </a:ln>
              <a:effectLst/>
            </c:spPr>
            <c:extLst>
              <c:ext xmlns:c16="http://schemas.microsoft.com/office/drawing/2014/chart" uri="{C3380CC4-5D6E-409C-BE32-E72D297353CC}">
                <c16:uniqueId val="{00000007-5D88-4A08-942E-35585DF5F528}"/>
              </c:ext>
            </c:extLst>
          </c:dPt>
          <c:dLbls>
            <c:dLbl>
              <c:idx val="0"/>
              <c:tx>
                <c:rich>
                  <a:bodyPr/>
                  <a:lstStyle/>
                  <a:p>
                    <a:fld id="{986A8BA5-8E84-4F44-A509-5F74DCC965F9}"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88-4A08-942E-35585DF5F528}"/>
                </c:ext>
              </c:extLst>
            </c:dLbl>
            <c:dLbl>
              <c:idx val="1"/>
              <c:tx>
                <c:rich>
                  <a:bodyPr/>
                  <a:lstStyle/>
                  <a:p>
                    <a:fld id="{EECCFA3A-4B9C-4566-BD5D-3FA1403A075F}"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88-4A08-942E-35585DF5F528}"/>
                </c:ext>
              </c:extLst>
            </c:dLbl>
            <c:dLbl>
              <c:idx val="2"/>
              <c:tx>
                <c:rich>
                  <a:bodyPr/>
                  <a:lstStyle/>
                  <a:p>
                    <a:fld id="{554D9DC5-4D80-4E6F-A467-236D970BF285}" type="VALUE">
                      <a:rPr lang="en-US" sz="1300" baseline="0">
                        <a:solidFill>
                          <a:schemeClr val="accent6"/>
                        </a:solidFill>
                        <a:latin typeface="Roboto" panose="02000000000000000000"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88-4A08-942E-35585DF5F528}"/>
                </c:ext>
              </c:extLst>
            </c:dLbl>
            <c:dLbl>
              <c:idx val="3"/>
              <c:tx>
                <c:rich>
                  <a:bodyPr/>
                  <a:lstStyle/>
                  <a:p>
                    <a:fld id="{B1129EED-2411-4CD6-8EFA-F782B014149B}" type="VALUE">
                      <a:rPr lang="en-US" sz="1300">
                        <a:solidFill>
                          <a:schemeClr val="accent6"/>
                        </a:solidFill>
                        <a:latin typeface="+mn-l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88-4A08-942E-35585DF5F52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FFFF"/>
                    </a:solidFill>
                    <a:latin typeface="Museo Sans 700" panose="02000000000000000000" pitchFamily="50" charset="0"/>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Лист1!$A$2:$A$5</c:f>
              <c:strCache>
                <c:ptCount val="4"/>
                <c:pt idx="0">
                  <c:v>Insert text</c:v>
                </c:pt>
                <c:pt idx="1">
                  <c:v>Insert text</c:v>
                </c:pt>
                <c:pt idx="2">
                  <c:v>Insert text</c:v>
                </c:pt>
                <c:pt idx="3">
                  <c:v>Insert text</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D88-4A08-942E-35585DF5F528}"/>
            </c:ext>
          </c:extLst>
        </c:ser>
        <c:dLbls>
          <c:dLblPos val="bestFit"/>
          <c:showLegendKey val="0"/>
          <c:showVal val="1"/>
          <c:showCatName val="0"/>
          <c:showSerName val="0"/>
          <c:showPercent val="0"/>
          <c:showBubbleSize val="0"/>
          <c:showLeaderLines val="1"/>
        </c:dLbls>
        <c:firstSliceAng val="32"/>
      </c:pie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egendEntry>
        <c:idx val="3"/>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ayout>
        <c:manualLayout>
          <c:xMode val="edge"/>
          <c:yMode val="edge"/>
          <c:x val="0.76483274616209518"/>
          <c:y val="0.30497792013454605"/>
          <c:w val="0.23516725383790474"/>
          <c:h val="0.4125433005117520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43_3B073401.xml><?xml version="1.0" encoding="utf-8"?>
<p188:cmLst xmlns:a="http://schemas.openxmlformats.org/drawingml/2006/main" xmlns:r="http://schemas.openxmlformats.org/officeDocument/2006/relationships" xmlns:p188="http://schemas.microsoft.com/office/powerpoint/2018/8/main">
  <p188:cm id="{F5E13FBD-67BA-4904-96DE-D2561068E8CF}" authorId="{9B0FA825-E6C2-39F6-7864-00790C6109BC}" created="2024-09-27T14:58:42.090">
    <ac:deMkLst xmlns:ac="http://schemas.microsoft.com/office/drawing/2013/main/command">
      <pc:docMk xmlns:pc="http://schemas.microsoft.com/office/powerpoint/2013/main/command"/>
      <pc:sldMk xmlns:pc="http://schemas.microsoft.com/office/powerpoint/2013/main/command" cId="990327809" sldId="323"/>
      <ac:picMk id="1026" creationId="{AEC1ECDA-4BEE-0FE8-40BE-85109130E687}"/>
    </ac:deMkLst>
    <p188:txBody>
      <a:bodyPr/>
      <a:lstStyle/>
      <a:p>
        <a:r>
          <a:rPr lang="en-US"/>
          <a:t>We are no longer NLP Lab. :)</a:t>
        </a:r>
      </a:p>
    </p188:txBody>
  </p188:cm>
</p188:cmLst>
</file>

<file path=ppt/comments/modernComment_17B_744E581E.xml><?xml version="1.0" encoding="utf-8"?>
<p188:cmLst xmlns:a="http://schemas.openxmlformats.org/drawingml/2006/main" xmlns:r="http://schemas.openxmlformats.org/officeDocument/2006/relationships" xmlns:p188="http://schemas.microsoft.com/office/powerpoint/2018/8/main">
  <p188:cm id="{E3EFB9DB-B793-45DF-A7C6-00C171639835}" authorId="{9B0FA825-E6C2-39F6-7864-00790C6109BC}" status="resolved" created="2024-09-27T14:42:31.523" complete="100000">
    <pc:sldMkLst xmlns:pc="http://schemas.microsoft.com/office/powerpoint/2013/main/command">
      <pc:docMk/>
      <pc:sldMk cId="1951291422" sldId="379"/>
    </pc:sldMkLst>
    <p188:txBody>
      <a:bodyPr/>
      <a:lstStyle/>
      <a:p>
        <a:r>
          <a:rPr lang="en-US"/>
          <a:t>Change this gif for one in medical.</a:t>
        </a:r>
      </a:p>
    </p188:txBody>
  </p188:cm>
</p188:cmLst>
</file>

<file path=ppt/comments/modernComment_183_EBA31E81.xml><?xml version="1.0" encoding="utf-8"?>
<p188:cmLst xmlns:a="http://schemas.openxmlformats.org/drawingml/2006/main" xmlns:r="http://schemas.openxmlformats.org/officeDocument/2006/relationships" xmlns:p188="http://schemas.microsoft.com/office/powerpoint/2018/8/main">
  <p188:cm id="{53097C7B-B292-4312-87C4-68C1BA6DCFF3}" authorId="{A64E2A91-FD2A-A22D-DE96-E942D654DBDB}" created="2025-08-06T08:28:04.117">
    <pc:sldMkLst xmlns:pc="http://schemas.microsoft.com/office/powerpoint/2013/main/command">
      <pc:docMk/>
      <pc:sldMk cId="3953335937" sldId="387"/>
    </pc:sldMkLst>
    <p188:txBody>
      <a:bodyPr/>
      <a:lstStyle/>
      <a:p>
        <a:r>
          <a:rPr lang="en-US"/>
          <a:t>I would change the background for this section of slides. The text is hard to read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073AF989-8B9F-43A8-96EC-FDA4746F90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E13EF1B5-F241-46EC-9829-CE34DE449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63A23D-509B-4A99-893B-466E851B879D}" type="datetimeFigureOut">
              <a:rPr lang="ru-RU" smtClean="0"/>
              <a:t>20.10.2025</a:t>
            </a:fld>
            <a:endParaRPr lang="ru-RU"/>
          </a:p>
        </p:txBody>
      </p:sp>
      <p:sp>
        <p:nvSpPr>
          <p:cNvPr id="4" name="Нижний колонтитул 3">
            <a:extLst>
              <a:ext uri="{FF2B5EF4-FFF2-40B4-BE49-F238E27FC236}">
                <a16:creationId xmlns:a16="http://schemas.microsoft.com/office/drawing/2014/main" id="{D311C944-F198-4A14-B6B9-817E26D529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09C5ED0A-7CAA-4D1B-853A-36C980C1EC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359FAD-8B14-48E5-9044-F3830AE33D45}" type="slidenum">
              <a:rPr lang="ru-RU" smtClean="0"/>
              <a:t>‹#›</a:t>
            </a:fld>
            <a:endParaRPr lang="ru-RU"/>
          </a:p>
        </p:txBody>
      </p:sp>
    </p:spTree>
    <p:extLst>
      <p:ext uri="{BB962C8B-B14F-4D97-AF65-F5344CB8AC3E}">
        <p14:creationId xmlns:p14="http://schemas.microsoft.com/office/powerpoint/2010/main" val="3831124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C10332-7545-4848-96ED-4C4EDCD8480A}" type="datetimeFigureOut">
              <a:rPr lang="en-US" smtClean="0"/>
              <a:t>10/20/2025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A84E7-6589-4619-98E5-E10CD525323A}" type="slidenum">
              <a:rPr lang="en-US" smtClean="0"/>
              <a:t>‹#›</a:t>
            </a:fld>
            <a:endParaRPr lang="en-US"/>
          </a:p>
        </p:txBody>
      </p:sp>
    </p:spTree>
    <p:extLst>
      <p:ext uri="{BB962C8B-B14F-4D97-AF65-F5344CB8AC3E}">
        <p14:creationId xmlns:p14="http://schemas.microsoft.com/office/powerpoint/2010/main" val="2856174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Transforming Unstructured Data</a:t>
            </a:r>
            <a:r>
              <a:rPr lang="en-US"/>
              <a:t>: Turning, unstructured data into organized, structured formats for better analysis.</a:t>
            </a:r>
            <a:br>
              <a:rPr lang="en-US">
                <a:cs typeface="+mn-lt"/>
              </a:rPr>
            </a:br>
            <a:r>
              <a:rPr lang="en-US">
                <a:ea typeface="Calibri"/>
                <a:cs typeface="Calibri"/>
              </a:rPr>
              <a:t>For instance, we have the ability to turn pdfs or handwritten documents into text that can then be corrected an annotated.</a:t>
            </a:r>
          </a:p>
          <a:p>
            <a:pPr marL="285750" indent="-285750">
              <a:buFont typeface="Arial"/>
              <a:buChar char="•"/>
            </a:pPr>
            <a:r>
              <a:rPr lang="en-US" b="1"/>
              <a:t>Providing "Ground Truth"</a:t>
            </a:r>
            <a:r>
              <a:rPr lang="en-US"/>
              <a:t>: Creating reliable, annotated datasets that serve as the foundation for model training and validation.</a:t>
            </a:r>
            <a:endParaRPr lang="en-US">
              <a:ea typeface="Calibri"/>
              <a:cs typeface="Calibri"/>
            </a:endParaRPr>
          </a:p>
          <a:p>
            <a:pPr marL="285750" indent="-285750">
              <a:buFont typeface="Arial"/>
              <a:buChar char="•"/>
            </a:pPr>
            <a:r>
              <a:rPr lang="en-US" b="1"/>
              <a:t>Enhancing NLP Performance</a:t>
            </a:r>
            <a:r>
              <a:rPr lang="en-US"/>
              <a:t>: Boosting the accuracy and effectiveness of Natural Language Processing models through quality annotations.</a:t>
            </a:r>
          </a:p>
          <a:p>
            <a:pPr marL="285750" indent="-285750">
              <a:buFont typeface="Arial"/>
              <a:buChar char="•"/>
            </a:pPr>
            <a:r>
              <a:rPr lang="en-US" b="1"/>
              <a:t>Understanding Context &amp; Sentiment</a:t>
            </a:r>
            <a:r>
              <a:rPr lang="en-US"/>
              <a:t>: Ensuring models grasp nuances like context, sentiment, and entities for more human-like comprehension.</a:t>
            </a:r>
          </a:p>
          <a:p>
            <a:pPr marL="285750" indent="-285750">
              <a:buFont typeface="Arial"/>
              <a:buChar char="•"/>
            </a:pPr>
            <a:r>
              <a:rPr lang="en-US" b="1"/>
              <a:t>Transferring Knowledge</a:t>
            </a:r>
            <a:r>
              <a:rPr lang="en-US"/>
              <a:t>: Leveraging annotators' expertise and insights to enrich model training and improve decision-making.</a:t>
            </a:r>
          </a:p>
          <a:p>
            <a:pPr marL="285750" indent="-285750">
              <a:buFont typeface="Arial"/>
              <a:buChar char="•"/>
            </a:pPr>
            <a:r>
              <a:rPr lang="en-US" b="1"/>
              <a:t>Quality of Training Data Matters</a:t>
            </a:r>
            <a:r>
              <a:rPr lang="en-US"/>
              <a:t>: Remember, the performance of resulting models hinges on the quality of the training data used!</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4</a:t>
            </a:fld>
            <a:endParaRPr lang="en-US"/>
          </a:p>
        </p:txBody>
      </p:sp>
    </p:spTree>
    <p:extLst>
      <p:ext uri="{BB962C8B-B14F-4D97-AF65-F5344CB8AC3E}">
        <p14:creationId xmlns:p14="http://schemas.microsoft.com/office/powerpoint/2010/main" val="1690738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13</a:t>
            </a:fld>
            <a:endParaRPr lang="en-US"/>
          </a:p>
        </p:txBody>
      </p:sp>
    </p:spTree>
    <p:extLst>
      <p:ext uri="{BB962C8B-B14F-4D97-AF65-F5344CB8AC3E}">
        <p14:creationId xmlns:p14="http://schemas.microsoft.com/office/powerpoint/2010/main" val="2021177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you even start your project, it's a good idea to know what you want to do. In this case, we want to.... so we can go ahead and navigate to the model hub on the left side menu. Here, at the online model hub, you can see models that are free to use, or models that you have available for download by your license. You have the option to filter, show benchmark data and </a:t>
            </a:r>
          </a:p>
        </p:txBody>
      </p:sp>
      <p:sp>
        <p:nvSpPr>
          <p:cNvPr id="4" name="Slide Number Placeholder 3"/>
          <p:cNvSpPr>
            <a:spLocks noGrp="1"/>
          </p:cNvSpPr>
          <p:nvPr>
            <p:ph type="sldNum" sz="quarter" idx="5"/>
          </p:nvPr>
        </p:nvSpPr>
        <p:spPr/>
        <p:txBody>
          <a:bodyPr/>
          <a:lstStyle/>
          <a:p>
            <a:fld id="{6D4A84E7-6589-4619-98E5-E10CD525323A}" type="slidenum">
              <a:rPr lang="en-US" smtClean="0"/>
              <a:t>14</a:t>
            </a:fld>
            <a:endParaRPr lang="en-US"/>
          </a:p>
        </p:txBody>
      </p:sp>
    </p:spTree>
    <p:extLst>
      <p:ext uri="{BB962C8B-B14F-4D97-AF65-F5344CB8AC3E}">
        <p14:creationId xmlns:p14="http://schemas.microsoft.com/office/powerpoint/2010/main" val="1573656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b="1"/>
              <a:t>zero-shot prompt</a:t>
            </a:r>
            <a:r>
              <a:rPr lang="en-US"/>
              <a:t> is a type of instruction given to a model (like a language model) that asks it to perform a task without any prior examples or specific training on that task. In other words, the model is required to generate a response or perform an action based solely on its understanding of the prompt and its general knowledge, rather than on learned patterns from labeled data.</a:t>
            </a:r>
          </a:p>
          <a:p>
            <a:r>
              <a:rPr lang="en-US" b="1"/>
              <a:t>Key Characteristics:</a:t>
            </a:r>
            <a:endParaRPr lang="en-US"/>
          </a:p>
          <a:p>
            <a:pPr marL="228600" indent="-228600">
              <a:buFont typeface="Arial"/>
              <a:buChar char="•"/>
            </a:pPr>
            <a:r>
              <a:rPr lang="en-US" b="1"/>
              <a:t>No Prior Examples</a:t>
            </a:r>
            <a:r>
              <a:rPr lang="en-US"/>
              <a:t>: The model is not provided with examples or demonstrations of the task at hand.</a:t>
            </a:r>
            <a:endParaRPr lang="en-US">
              <a:cs typeface="Calibri"/>
            </a:endParaRPr>
          </a:p>
          <a:p>
            <a:pPr marL="228600" indent="-228600">
              <a:buFont typeface="Arial"/>
              <a:buChar char="•"/>
            </a:pPr>
            <a:r>
              <a:rPr lang="en-US" b="1"/>
              <a:t>Generalization</a:t>
            </a:r>
            <a:r>
              <a:rPr lang="en-US"/>
              <a:t>: It relies on the model's ability to generalize from its training data to understand and respond to the prompt.</a:t>
            </a:r>
            <a:endParaRPr lang="en-US">
              <a:cs typeface="Calibri"/>
            </a:endParaRPr>
          </a:p>
          <a:p>
            <a:pPr marL="228600" indent="-228600">
              <a:buFont typeface="Arial"/>
              <a:buChar char="•"/>
            </a:pPr>
            <a:r>
              <a:rPr lang="en-US" b="1"/>
              <a:t>Flexibility</a:t>
            </a:r>
            <a:r>
              <a:rPr lang="en-US"/>
              <a:t>: Zero-shot prompts enable models to handle a wide range of tasks without needing retraining or fine-tuning for each specific case.</a:t>
            </a:r>
            <a:endParaRPr lang="en-US">
              <a:ea typeface="Calibri"/>
              <a:cs typeface="Calibri"/>
            </a:endParaRPr>
          </a:p>
          <a:p>
            <a:r>
              <a:rPr lang="en-US" b="1"/>
              <a:t>Example Use Cases:</a:t>
            </a:r>
            <a:endParaRPr lang="en-US"/>
          </a:p>
          <a:p>
            <a:pPr marL="228600" indent="-228600">
              <a:buFont typeface="Arial"/>
              <a:buChar char="•"/>
            </a:pPr>
            <a:r>
              <a:rPr lang="en-US" b="1"/>
              <a:t>Text Classification</a:t>
            </a:r>
            <a:r>
              <a:rPr lang="en-US"/>
              <a:t>: Asking a model to categorize a text as "positive" or "negative" based on sentiment without showing it any labeled examples.</a:t>
            </a:r>
            <a:br>
              <a:rPr lang="en-US">
                <a:cs typeface="+mn-lt"/>
              </a:rPr>
            </a:br>
            <a:r>
              <a:rPr lang="en-US">
                <a:cs typeface="Calibri"/>
              </a:rPr>
              <a:t>NER</a:t>
            </a:r>
            <a:endParaRPr lang="en-US">
              <a:ea typeface="Calibri"/>
              <a:cs typeface="Calibri"/>
            </a:endParaRPr>
          </a:p>
          <a:p>
            <a:pPr marL="228600" indent="-228600">
              <a:buFont typeface="Arial"/>
              <a:buChar char="•"/>
            </a:pPr>
            <a:r>
              <a:rPr lang="en-US">
                <a:cs typeface="Calibri"/>
              </a:rPr>
              <a:t>Classification</a:t>
            </a:r>
          </a:p>
          <a:p>
            <a:pPr marL="228600" indent="-228600">
              <a:buFont typeface="Arial"/>
              <a:buChar char="•"/>
            </a:pPr>
            <a:endParaRPr lang="en-US">
              <a:cs typeface="Calibri"/>
            </a:endParaRPr>
          </a:p>
          <a:p>
            <a:br>
              <a:rPr lang="en-US"/>
            </a:br>
            <a:endParaRPr lang="en-US"/>
          </a:p>
        </p:txBody>
      </p:sp>
      <p:sp>
        <p:nvSpPr>
          <p:cNvPr id="4" name="Slide Number Placeholder 3"/>
          <p:cNvSpPr>
            <a:spLocks noGrp="1"/>
          </p:cNvSpPr>
          <p:nvPr>
            <p:ph type="sldNum" sz="quarter" idx="5"/>
          </p:nvPr>
        </p:nvSpPr>
        <p:spPr/>
        <p:txBody>
          <a:bodyPr/>
          <a:lstStyle/>
          <a:p>
            <a:fld id="{6D4A84E7-6589-4619-98E5-E10CD525323A}" type="slidenum">
              <a:rPr lang="en-US" smtClean="0"/>
              <a:t>15</a:t>
            </a:fld>
            <a:endParaRPr lang="en-US"/>
          </a:p>
        </p:txBody>
      </p:sp>
    </p:spTree>
    <p:extLst>
      <p:ext uri="{BB962C8B-B14F-4D97-AF65-F5344CB8AC3E}">
        <p14:creationId xmlns:p14="http://schemas.microsoft.com/office/powerpoint/2010/main" val="1420503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16</a:t>
            </a:fld>
            <a:endParaRPr lang="en-US"/>
          </a:p>
        </p:txBody>
      </p:sp>
    </p:spTree>
    <p:extLst>
      <p:ext uri="{BB962C8B-B14F-4D97-AF65-F5344CB8AC3E}">
        <p14:creationId xmlns:p14="http://schemas.microsoft.com/office/powerpoint/2010/main" val="2939263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F6241-1326-AEE9-EEE8-D52F622E7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38476-BC77-93BD-CFEB-1F7E8464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81C2C-EF49-C10F-610E-F30CC3AAAF17}"/>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3AC0EE02-6F5E-1E90-C6FA-11DA26D04DAD}"/>
              </a:ext>
            </a:extLst>
          </p:cNvPr>
          <p:cNvSpPr>
            <a:spLocks noGrp="1"/>
          </p:cNvSpPr>
          <p:nvPr>
            <p:ph type="sldNum" sz="quarter" idx="5"/>
          </p:nvPr>
        </p:nvSpPr>
        <p:spPr/>
        <p:txBody>
          <a:bodyPr/>
          <a:lstStyle/>
          <a:p>
            <a:fld id="{6D4A84E7-6589-4619-98E5-E10CD525323A}" type="slidenum">
              <a:rPr lang="en-US" smtClean="0"/>
              <a:t>17</a:t>
            </a:fld>
            <a:endParaRPr lang="en-US"/>
          </a:p>
        </p:txBody>
      </p:sp>
    </p:spTree>
    <p:extLst>
      <p:ext uri="{BB962C8B-B14F-4D97-AF65-F5344CB8AC3E}">
        <p14:creationId xmlns:p14="http://schemas.microsoft.com/office/powerpoint/2010/main" val="2803861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Once you've chosen your models, created your rules, and defined your prompts, they are all saved separately so that you can continue to use them again and again in your projects. You wont need to define them for every new project.</a:t>
            </a:r>
          </a:p>
        </p:txBody>
      </p:sp>
      <p:sp>
        <p:nvSpPr>
          <p:cNvPr id="4" name="Slide Number Placeholder 3"/>
          <p:cNvSpPr>
            <a:spLocks noGrp="1"/>
          </p:cNvSpPr>
          <p:nvPr>
            <p:ph type="sldNum" sz="quarter" idx="5"/>
          </p:nvPr>
        </p:nvSpPr>
        <p:spPr/>
        <p:txBody>
          <a:bodyPr/>
          <a:lstStyle/>
          <a:p>
            <a:fld id="{6D4A84E7-6589-4619-98E5-E10CD525323A}" type="slidenum">
              <a:rPr lang="en-US" smtClean="0"/>
              <a:t>18</a:t>
            </a:fld>
            <a:endParaRPr lang="en-US"/>
          </a:p>
        </p:txBody>
      </p:sp>
    </p:spTree>
    <p:extLst>
      <p:ext uri="{BB962C8B-B14F-4D97-AF65-F5344CB8AC3E}">
        <p14:creationId xmlns:p14="http://schemas.microsoft.com/office/powerpoint/2010/main" val="1417786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Generative AI Lab gives users the ability to view the list of all active servers. Any user can access the </a:t>
            </a:r>
            <a:r>
              <a:rPr lang="en-US" i="1"/>
              <a:t>Clusters</a:t>
            </a:r>
            <a:r>
              <a:rPr lang="en-US"/>
              <a:t> page by navigating to Settings &gt; Clusters. This page provides the following details.</a:t>
            </a:r>
          </a:p>
          <a:p>
            <a:r>
              <a:rPr lang="en-US"/>
              <a:t>A summary of the status/limitations of the current infrastructure to run Spark NLP for Healthcare training jobs and/or pre-annotation servers.</a:t>
            </a:r>
            <a:endParaRPr lang="en-US">
              <a:ea typeface="Calibri"/>
              <a:cs typeface="Calibri"/>
            </a:endParaRPr>
          </a:p>
          <a:p>
            <a:r>
              <a:rPr lang="en-US"/>
              <a:t>Ability to delete a server and free up resources when required, so that another training job and/or pre-annotation server can be started.</a:t>
            </a:r>
            <a:endParaRPr lang="en-US">
              <a:ea typeface="Calibri"/>
              <a:cs typeface="Calibri"/>
            </a:endParaRPr>
          </a:p>
          <a:p>
            <a:r>
              <a:rPr lang="en-US"/>
              <a:t>Shows details of the server</a:t>
            </a:r>
            <a:endParaRPr lang="en-US">
              <a:ea typeface="Calibri"/>
              <a:cs typeface="Calibri"/>
            </a:endParaRPr>
          </a:p>
          <a:p>
            <a:pPr lvl="1"/>
            <a:r>
              <a:rPr lang="en-US" b="1"/>
              <a:t>Server Name:</a:t>
            </a:r>
            <a:r>
              <a:rPr lang="en-US"/>
              <a:t> The name of server that can help identify it while running pre-annotation or importing files.</a:t>
            </a:r>
            <a:endParaRPr lang="en-US">
              <a:ea typeface="Calibri"/>
              <a:cs typeface="Calibri"/>
            </a:endParaRPr>
          </a:p>
          <a:p>
            <a:pPr lvl="1"/>
            <a:r>
              <a:rPr lang="en-US" b="1"/>
              <a:t>License Used/Scope:</a:t>
            </a:r>
            <a:r>
              <a:rPr lang="en-US"/>
              <a:t> The license that is being used in the server and its scope.</a:t>
            </a:r>
            <a:endParaRPr lang="en-US">
              <a:ea typeface="Calibri"/>
              <a:cs typeface="Calibri"/>
            </a:endParaRPr>
          </a:p>
          <a:p>
            <a:pPr lvl="1"/>
            <a:r>
              <a:rPr lang="en-US" b="1"/>
              <a:t>Usage:</a:t>
            </a:r>
            <a:r>
              <a:rPr lang="en-US"/>
              <a:t> Let the user know the usage of the server. A server can be used for pre-annotation, training, or OCR.</a:t>
            </a:r>
            <a:endParaRPr lang="en-US">
              <a:ea typeface="Calibri"/>
              <a:cs typeface="Calibri"/>
            </a:endParaRPr>
          </a:p>
          <a:p>
            <a:pPr lvl="1"/>
            <a:r>
              <a:rPr lang="en-US" b="1"/>
              <a:t>Status:</a:t>
            </a:r>
            <a:r>
              <a:rPr lang="en-US"/>
              <a:t> Status of training and pre-annotation servers.</a:t>
            </a:r>
            <a:endParaRPr lang="en-US">
              <a:ea typeface="Calibri"/>
              <a:cs typeface="Calibri"/>
            </a:endParaRPr>
          </a:p>
          <a:p>
            <a:pPr lvl="1"/>
            <a:r>
              <a:rPr lang="en-US" b="1"/>
              <a:t>Deployed By:</a:t>
            </a:r>
            <a:r>
              <a:rPr lang="en-US"/>
              <a:t> The user who deployed the server. This information might be useful for contacting the user who deployed a server before deleting it.</a:t>
            </a:r>
            <a:endParaRPr lang="en-US">
              <a:ea typeface="Calibri"/>
              <a:cs typeface="Calibri"/>
            </a:endParaRPr>
          </a:p>
          <a:p>
            <a:pPr lvl="1"/>
            <a:r>
              <a:rPr lang="en-US" b="1"/>
              <a:t>Deployed At:</a:t>
            </a:r>
            <a:r>
              <a:rPr lang="en-US"/>
              <a:t> Shows when the server was deployed.</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19</a:t>
            </a:fld>
            <a:endParaRPr lang="en-US"/>
          </a:p>
        </p:txBody>
      </p:sp>
    </p:spTree>
    <p:extLst>
      <p:ext uri="{BB962C8B-B14F-4D97-AF65-F5344CB8AC3E}">
        <p14:creationId xmlns:p14="http://schemas.microsoft.com/office/powerpoint/2010/main" val="132253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your team of annotators have put up enough examples with the model to work from you can go ahead and retain your model on your data, which will be a minimum of 50 examples for each entity, which you can see in the analytics. </a:t>
            </a:r>
          </a:p>
          <a:p>
            <a:br>
              <a:rPr lang="en-US">
                <a:cs typeface="+mn-lt"/>
              </a:rPr>
            </a:br>
            <a:r>
              <a:rPr lang="en-US"/>
              <a:t>To start your training you can go to the training page. </a:t>
            </a:r>
            <a:br>
              <a:rPr lang="en-US">
                <a:cs typeface="+mn-lt"/>
              </a:rPr>
            </a:br>
            <a:r>
              <a:rPr lang="en-US"/>
              <a:t>You’ll have multiple options here for the training type, since you can’t pick all three models at the same time. So Your classification model is separate from your assertion status model, etc. </a:t>
            </a:r>
            <a:br>
              <a:rPr lang="en-US">
                <a:cs typeface="+mn-lt"/>
              </a:rPr>
            </a:br>
            <a:br>
              <a:rPr lang="en-US">
                <a:cs typeface="+mn-lt"/>
              </a:rPr>
            </a:br>
            <a:r>
              <a:rPr lang="en-US"/>
              <a:t>All the entities that you have in your taxonomy in the included automatically. Then, you need to select your license type, this affects the embeddings that are available.</a:t>
            </a:r>
            <a:endParaRPr lang="en-US">
              <a:ea typeface="Calibri"/>
              <a:cs typeface="Calibri"/>
            </a:endParaRPr>
          </a:p>
          <a:p>
            <a:br>
              <a:rPr lang="en-US">
                <a:cs typeface="+mn-lt"/>
              </a:rPr>
            </a:br>
            <a:endParaRPr lang="en-US"/>
          </a:p>
          <a:p>
            <a:r>
              <a:rPr lang="en-US"/>
              <a:t>Embeddings are very important because this is the way that words are translated into a high level numerical space— their meaning is related to numbers.., the best one currently for healthcare is </a:t>
            </a:r>
            <a:r>
              <a:rPr lang="en-US" err="1"/>
              <a:t>embeddings_clinical</a:t>
            </a:r>
            <a:r>
              <a:rPr lang="en-US"/>
              <a:t>.</a:t>
            </a:r>
            <a:br>
              <a:rPr lang="en-US">
                <a:cs typeface="+mn-lt"/>
              </a:rPr>
            </a:br>
            <a:r>
              <a:rPr lang="en-US"/>
              <a:t> </a:t>
            </a:r>
            <a:br>
              <a:rPr lang="en-US">
                <a:cs typeface="+mn-lt"/>
              </a:rPr>
            </a:br>
            <a:r>
              <a:rPr lang="en-US"/>
              <a:t>Then you have the option to train from scratch, that is, you don’t have any base models to improve.</a:t>
            </a:r>
            <a:endParaRPr lang="en-US">
              <a:ea typeface="Calibri"/>
              <a:cs typeface="Calibri"/>
            </a:endParaRPr>
          </a:p>
          <a:p>
            <a:br>
              <a:rPr lang="en-US">
                <a:cs typeface="+mn-lt"/>
              </a:rPr>
            </a:br>
            <a:endParaRPr lang="en-US"/>
          </a:p>
          <a:p>
            <a:r>
              <a:rPr lang="en-US"/>
              <a:t>The second option is to loose transfer learning. You’ll have to pick one available model to start from. The entities in this model should have some sort of coverage with respect to your taxonomy. </a:t>
            </a:r>
            <a:br>
              <a:rPr lang="en-US">
                <a:cs typeface="+mn-lt"/>
              </a:rPr>
            </a:br>
            <a:br>
              <a:rPr lang="en-US">
                <a:cs typeface="+mn-lt"/>
              </a:rPr>
            </a:br>
            <a:r>
              <a:rPr lang="en-US"/>
              <a:t>It makes sense to use transfer learning when you already have a model that you’ve used for pre-annotation. </a:t>
            </a:r>
            <a:br>
              <a:rPr lang="en-US">
                <a:cs typeface="+mn-lt"/>
              </a:rPr>
            </a:br>
            <a:br>
              <a:rPr lang="en-US">
                <a:cs typeface="+mn-lt"/>
              </a:rPr>
            </a:br>
            <a:r>
              <a:rPr lang="en-US"/>
              <a:t>Include base model labels when your base model contains more model labels than is currently used in your project.</a:t>
            </a:r>
            <a:br>
              <a:rPr lang="en-US">
                <a:cs typeface="+mn-lt"/>
              </a:rPr>
            </a:br>
            <a:r>
              <a:rPr lang="en-US"/>
              <a:t> </a:t>
            </a:r>
            <a:br>
              <a:rPr lang="en-US">
                <a:cs typeface="+mn-lt"/>
              </a:rPr>
            </a:br>
            <a:r>
              <a:rPr lang="en-US"/>
              <a:t>ON the right side you have the training parameters. For instance, your epochs on the right hand side will change the weight of the model change as a result of the new data. Each epoch is an adjustment of all the weights of your model according to your input data. </a:t>
            </a:r>
            <a:br>
              <a:rPr lang="en-US">
                <a:cs typeface="+mn-lt"/>
              </a:rPr>
            </a:br>
            <a:br>
              <a:rPr lang="en-US">
                <a:cs typeface="+mn-lt"/>
              </a:rPr>
            </a:br>
            <a:r>
              <a:rPr lang="en-US"/>
              <a:t> The learning rate determines the size of the steps taken during the optimization process when updating the model's weights.</a:t>
            </a:r>
            <a:endParaRPr lang="en-US">
              <a:ea typeface="Calibri"/>
              <a:cs typeface="Calibri" panose="020F0502020204030204"/>
            </a:endParaRPr>
          </a:p>
          <a:p>
            <a:r>
              <a:rPr lang="en-US"/>
              <a:t> A suitable learning rate helps the model converge to a good solution without oscillating or diverging. Too high a learning rate can lead to instability, while too low a rate can result in slow convergence.</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t>Learning rate decay refers to the gradual reduction of the learning rate over time during training.</a:t>
            </a:r>
            <a:endParaRPr lang="en-US">
              <a:ea typeface="Calibri" panose="020F0502020204030204"/>
              <a:cs typeface="Calibri" panose="020F0502020204030204"/>
            </a:endParaRPr>
          </a:p>
          <a:p>
            <a:r>
              <a:rPr lang="en-US"/>
              <a:t> It allows the model to make larger updates in the initial phases of training (to quickly find a good region in the loss landscape) and smaller updates as training progresses (to fine-tune the model). Step decay is a very common method.</a:t>
            </a:r>
            <a:br>
              <a:rPr lang="en-US">
                <a:cs typeface="+mn-lt"/>
              </a:rPr>
            </a:br>
            <a:endParaRPr lang="en-US">
              <a:ea typeface="Calibri"/>
              <a:cs typeface="Calibri"/>
            </a:endParaRPr>
          </a:p>
          <a:p>
            <a:r>
              <a:rPr lang="en-US"/>
              <a:t>Dropout is a regularization technique that randomly sets a fraction of the neurons to zero during training to prevent overfitting.</a:t>
            </a:r>
            <a:endParaRPr lang="en-US">
              <a:ea typeface="Calibri"/>
              <a:cs typeface="Calibri"/>
            </a:endParaRPr>
          </a:p>
          <a:p>
            <a:r>
              <a:rPr lang="en-US"/>
              <a:t>By randomly dropping units, dropout helps the model generalize better to unseen data. The dropout rate (the probability of dropping a neuron) typically ranges from 0.2 to 0.5, depending on the complexity of the model and the amount of training data.</a:t>
            </a:r>
            <a:endParaRPr lang="en-US">
              <a:ea typeface="Calibri"/>
              <a:cs typeface="Calibri"/>
            </a:endParaRPr>
          </a:p>
          <a:p>
            <a:endParaRPr lang="en-US">
              <a:ea typeface="Calibri"/>
              <a:cs typeface="Calibri"/>
            </a:endParaRPr>
          </a:p>
          <a:p>
            <a:r>
              <a:rPr lang="en-US"/>
              <a:t> Batch size refers to the number of training examples used in one iteration of model training.</a:t>
            </a:r>
            <a:endParaRPr lang="en-US">
              <a:ea typeface="Calibri"/>
              <a:cs typeface="Calibri"/>
            </a:endParaRPr>
          </a:p>
          <a:p>
            <a:r>
              <a:rPr lang="en-US"/>
              <a:t> A smaller batch size can lead to a more accurate estimate of the gradient but may take longer to train due to more frequent weight updates. Conversely, a larger batch size can speed up training but may lead to poorer generalization. Common batch sizes range from 16 to 256, depending on the available computational resources and the dataset size.</a:t>
            </a:r>
            <a:endParaRPr lang="en-US">
              <a:ea typeface="Calibri"/>
              <a:cs typeface="Calibri"/>
            </a:endParaRPr>
          </a:p>
          <a:p>
            <a:br>
              <a:rPr lang="en-US">
                <a:cs typeface="+mn-lt"/>
              </a:rPr>
            </a:br>
            <a:br>
              <a:rPr lang="en-US">
                <a:cs typeface="+mn-lt"/>
              </a:rPr>
            </a:br>
            <a:r>
              <a:rPr lang="en-US"/>
              <a:t> We recommend that you use the defaults, which fit the majority of the situations.</a:t>
            </a:r>
            <a:br>
              <a:rPr lang="en-US">
                <a:cs typeface="+mn-lt"/>
              </a:rPr>
            </a:br>
            <a:r>
              <a:rPr lang="en-US"/>
              <a:t> </a:t>
            </a:r>
            <a:br>
              <a:rPr lang="en-US">
                <a:cs typeface="+mn-lt"/>
              </a:rPr>
            </a:br>
            <a:r>
              <a:rPr lang="en-US"/>
              <a:t>For training a model based on 100 tasks, you can use a pool of tasks, you can use some of them to train the model and some to test the data.  </a:t>
            </a:r>
            <a:br>
              <a:rPr lang="en-US">
                <a:cs typeface="+mn-lt"/>
              </a:rPr>
            </a:br>
            <a:br>
              <a:rPr lang="en-US">
                <a:cs typeface="+mn-lt"/>
              </a:rPr>
            </a:br>
            <a:r>
              <a:rPr lang="en-US"/>
              <a:t>You can choose to share a snippet of test you used during training, in case you would like to publish your model later.</a:t>
            </a:r>
            <a:endParaRPr lang="en-US">
              <a:ea typeface="Calibri"/>
              <a:cs typeface="Calibri"/>
            </a:endParaRPr>
          </a:p>
          <a:p>
            <a:br>
              <a:rPr lang="en-US">
                <a:cs typeface="+mn-lt"/>
              </a:rPr>
            </a:br>
            <a:endParaRPr lang="en-US"/>
          </a:p>
          <a:p>
            <a:r>
              <a:rPr lang="en-US"/>
              <a:t>You can also generate the confusion matrix which will give you a good idea of the overlapping entities which will give you a good idea which entities  may require better annotation guidelines.</a:t>
            </a:r>
            <a:endParaRPr lang="en-US">
              <a:ea typeface="Calibri"/>
              <a:cs typeface="Calibri"/>
            </a:endParaRPr>
          </a:p>
          <a:p>
            <a:br>
              <a:rPr lang="en-US">
                <a:cs typeface="+mn-lt"/>
              </a:rPr>
            </a:br>
            <a:endParaRPr lang="en-US"/>
          </a:p>
          <a:p>
            <a:r>
              <a:rPr lang="en-US"/>
              <a:t>You can also filter based on additional tags which allows you to only train a certain model on certain data.</a:t>
            </a:r>
            <a:endParaRPr lang="en-US">
              <a:ea typeface="Calibri"/>
              <a:cs typeface="Calibri"/>
            </a:endParaRPr>
          </a:p>
          <a:p>
            <a:endParaRPr lang="en-US">
              <a:cs typeface="+mn-lt"/>
            </a:endParaRPr>
          </a:p>
          <a:p>
            <a:r>
              <a:rPr lang="en-US"/>
              <a:t>Of course, active learning will automatically be triggered on your model after a set number of completion</a:t>
            </a:r>
            <a:endParaRPr lang="en-US">
              <a:ea typeface="Calibri"/>
              <a:cs typeface="Calibri"/>
            </a:endParaRPr>
          </a:p>
          <a:p>
            <a:endParaRPr lang="en-US"/>
          </a:p>
          <a:p>
            <a:endParaRPr lang="en-US"/>
          </a:p>
          <a:p>
            <a:r>
              <a:rPr lang="en-US"/>
              <a:t>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67</a:t>
            </a:fld>
            <a:endParaRPr lang="en-US"/>
          </a:p>
        </p:txBody>
      </p:sp>
    </p:spTree>
    <p:extLst>
      <p:ext uri="{BB962C8B-B14F-4D97-AF65-F5344CB8AC3E}">
        <p14:creationId xmlns:p14="http://schemas.microsoft.com/office/powerpoint/2010/main" val="2842136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Firstly, we know that every good model is robust, so we add the robustness tests as a matter of course. These tests are designed to account for issues in the text such as a typo, a lack of punctuation or other concerns. </a:t>
            </a:r>
            <a:br>
              <a:rPr lang="en-US">
                <a:cs typeface="+mn-lt"/>
              </a:rPr>
            </a:br>
            <a:br>
              <a:rPr lang="en-US">
                <a:cs typeface="+mn-lt"/>
              </a:rPr>
            </a:br>
            <a:r>
              <a:rPr lang="en-US">
                <a:ea typeface="Calibri"/>
                <a:cs typeface="Calibri"/>
              </a:rPr>
              <a:t>Adding these tests is simply good model hygiene, and is useful regardless of the data source. For the testing, we will generate test cases what we know to have these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Systematic Annotation</a:t>
            </a:r>
            <a:r>
              <a:rPr lang="en-US"/>
              <a:t>: Streamline the annotation process for a more organized and efficient workflow.</a:t>
            </a:r>
          </a:p>
          <a:p>
            <a:pPr marL="285750" indent="-285750">
              <a:buFont typeface="Arial"/>
              <a:buChar char="•"/>
            </a:pPr>
            <a:r>
              <a:rPr lang="en-US" b="1"/>
              <a:t>Collaborative Projects</a:t>
            </a:r>
            <a:r>
              <a:rPr lang="en-US"/>
              <a:t>: Enable teams to work together on annotation tasks, enhancing productivity and shared insights.</a:t>
            </a:r>
            <a:endParaRPr lang="en-US">
              <a:ea typeface="Calibri"/>
              <a:cs typeface="Calibri"/>
            </a:endParaRPr>
          </a:p>
          <a:p>
            <a:pPr marL="285750" indent="-285750">
              <a:buFont typeface="Arial"/>
              <a:buChar char="•"/>
            </a:pPr>
            <a:r>
              <a:rPr lang="en-US" b="1"/>
              <a:t>Standardization &amp; Consistency</a:t>
            </a:r>
            <a:r>
              <a:rPr lang="en-US"/>
              <a:t>: Maintain uniformity across annotations to ensure reliability and quality in the data.</a:t>
            </a:r>
            <a:endParaRPr lang="en-US">
              <a:ea typeface="Calibri"/>
              <a:cs typeface="Calibri"/>
            </a:endParaRPr>
          </a:p>
          <a:p>
            <a:pPr marL="285750" indent="-285750">
              <a:buFont typeface="Arial"/>
              <a:buChar char="•"/>
            </a:pPr>
            <a:r>
              <a:rPr lang="en-US" b="1"/>
              <a:t>Quality Control &amp; Review</a:t>
            </a:r>
            <a:r>
              <a:rPr lang="en-US"/>
              <a:t>: Implement robust review features to monitor and enhance the accuracy of annotations.</a:t>
            </a:r>
            <a:endParaRPr lang="en-US">
              <a:ea typeface="Calibri"/>
              <a:cs typeface="Calibri"/>
            </a:endParaRPr>
          </a:p>
          <a:p>
            <a:pPr marL="285750" indent="-285750">
              <a:buFont typeface="Arial"/>
              <a:buChar char="•"/>
            </a:pPr>
            <a:r>
              <a:rPr lang="en-US" b="1"/>
              <a:t>Automation &amp; AI Assistance</a:t>
            </a:r>
            <a:r>
              <a:rPr lang="en-US"/>
              <a:t>: Leverage automation and AI tools to speed up the annotation process and reduce manual effort.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5</a:t>
            </a:fld>
            <a:endParaRPr lang="en-US"/>
          </a:p>
        </p:txBody>
      </p:sp>
    </p:spTree>
    <p:extLst>
      <p:ext uri="{BB962C8B-B14F-4D97-AF65-F5344CB8AC3E}">
        <p14:creationId xmlns:p14="http://schemas.microsoft.com/office/powerpoint/2010/main" val="1535754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Fairness testing is a more holistic test that encompasses the entire pipeline to ensure that the outcomes are as expected. </a:t>
            </a:r>
            <a:br>
              <a:rPr lang="en-US" dirty="0">
                <a:ea typeface="Calibri"/>
                <a:cs typeface="+mn-lt"/>
              </a:rPr>
            </a:br>
            <a:br>
              <a:rPr lang="en-US" dirty="0">
                <a:cs typeface="+mn-lt"/>
              </a:rPr>
            </a:br>
            <a:endParaRPr lang="en-US" dirty="0">
              <a:ea typeface="Calibri"/>
              <a:cs typeface="Calibri"/>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CFCB2-71D4-48ED-5237-98069FE9D4EB}"/>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BC3584-C439-B7B0-D7EB-146D7B8CFE2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1F69510-959C-6916-322F-4A5DA82A829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4120B4D0-40C0-0D51-EE4B-DC9D65E04BD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A46EED8-250E-9CE5-36E2-BA86D709A51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br>
              <a:rPr lang="en-US">
                <a:cs typeface="+mn-lt"/>
              </a:rPr>
            </a:br>
            <a:r>
              <a:rPr lang="en-US">
                <a:ea typeface="Calibri"/>
                <a:cs typeface="Calibri"/>
              </a:rPr>
              <a:t>Representation tests ensure that there is enough cases so that all minorities have fair representation in the data.</a:t>
            </a:r>
          </a:p>
        </p:txBody>
      </p:sp>
      <p:sp>
        <p:nvSpPr>
          <p:cNvPr id="6" name="Footer Placeholder 5">
            <a:extLst>
              <a:ext uri="{FF2B5EF4-FFF2-40B4-BE49-F238E27FC236}">
                <a16:creationId xmlns:a16="http://schemas.microsoft.com/office/drawing/2014/main" id="{8E76303E-D623-51CF-01FB-9EB5BD31843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0D2D967-833E-9EEC-0CEC-D84A449D1E2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83532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5A1B9-2BDE-0034-A391-6F863F3BF84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94121E-BBB1-8EBB-26FB-EA2D1590274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27843EF-96BD-A23E-B6B8-75CABC477FE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05A0058-C3C8-C0FF-ADAD-ED780EA9284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652C336F-21CC-D0AE-4650-33D46E017CE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ea typeface="Calibri"/>
                <a:cs typeface="Calibri"/>
              </a:rPr>
              <a:t>Additional test types that are available in the product already include accuracy and performance. More test types are being added continuously as they become available from </a:t>
            </a:r>
            <a:r>
              <a:rPr lang="en-US" err="1">
                <a:ea typeface="Calibri"/>
                <a:cs typeface="Calibri"/>
              </a:rPr>
              <a:t>langtest</a:t>
            </a:r>
            <a:r>
              <a:rPr lang="en-US">
                <a:ea typeface="Calibri"/>
                <a:cs typeface="Calibri"/>
              </a:rPr>
              <a:t>.</a:t>
            </a:r>
          </a:p>
        </p:txBody>
      </p:sp>
      <p:sp>
        <p:nvSpPr>
          <p:cNvPr id="6" name="Footer Placeholder 5">
            <a:extLst>
              <a:ext uri="{FF2B5EF4-FFF2-40B4-BE49-F238E27FC236}">
                <a16:creationId xmlns:a16="http://schemas.microsoft.com/office/drawing/2014/main" id="{BEE5FDD2-E8FD-7DC4-882D-8828F67762D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DE47736-3EE3-E681-8CD4-8EBA2AA0BCB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54124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ea typeface="Calibri"/>
                <a:cs typeface="Calibri"/>
              </a:rPr>
              <a:t>To create your test, once you've chosen the model that has been loaded into the project, you can use the test suite wizard to get started. You'll be asked to choose your test suite, the model you'll be testing it on, and which types of tasks to consider when running the tests. After this, just click safe, and then generate test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12852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the test suite has been created, we can navigate to the test page for the product, by default the model chosen to pre-annotate will be available from the main page, but you can also use a wizard to test a different model on the project data as well. </a:t>
            </a:r>
          </a:p>
          <a:p>
            <a:endParaRPr lang="en-US"/>
          </a:p>
          <a:p>
            <a:r>
              <a:rPr lang="en-US"/>
              <a:t>Then, we will create the test suite that Generative uses to evaluate the suite. This will take some time, depending on the amount of tests you're trying to run.  The test suite that I have chosen goes on to generate a few thousand unique test cases, which does take some minutes depending on the resources available on the server. </a:t>
            </a:r>
            <a:endParaRPr lang="en-US">
              <a:ea typeface="Calibri"/>
              <a:cs typeface="Calibri"/>
            </a:endParaRPr>
          </a:p>
          <a:p>
            <a:endParaRPr lang="en-US">
              <a:ea typeface="Calibri"/>
              <a:cs typeface="Calibri"/>
            </a:endParaRPr>
          </a:p>
          <a:p>
            <a:r>
              <a:rPr lang="en-US">
                <a:ea typeface="Calibri"/>
                <a:cs typeface="Calibri"/>
              </a:rPr>
              <a:t>After you've created the test cases, you are able to review them, or simply continue to start testing. </a:t>
            </a:r>
          </a:p>
          <a:p>
            <a:endParaRPr lang="en-US">
              <a:ea typeface="Calibri"/>
              <a:cs typeface="Calibri"/>
            </a:endParaRPr>
          </a:p>
          <a:p>
            <a:r>
              <a:rPr lang="en-US">
                <a:ea typeface="Calibri"/>
                <a:cs typeface="Calibri"/>
              </a:rPr>
              <a:t>Once you've run your test you can navigate over the test cases tab and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the test suite has been created, we can navigate to the test page for the product, and use the wizard to confirm that we are testing the correct model on our data. </a:t>
            </a:r>
          </a:p>
          <a:p>
            <a:endParaRPr lang="en-US"/>
          </a:p>
          <a:p>
            <a:r>
              <a:rPr lang="en-US"/>
              <a:t>Then, we will create the test suite that Pacific AI uses to evaluate the suite. This will take some time, depending on the amount of tests you're trying to run.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 Creating augmented tasks is possible by reviewing the existing submitted data that has been reviewed in the tasks page to create a template, uses the labels that are already applied in order to make a new task. </a:t>
            </a:r>
          </a:p>
          <a:p>
            <a:endParaRPr lang="en-US">
              <a:ea typeface="Calibri"/>
              <a:cs typeface="+mn-lt"/>
            </a:endParaRPr>
          </a:p>
          <a:p>
            <a:br>
              <a:rPr lang="en-US">
                <a:ea typeface="Calibri"/>
                <a:cs typeface="+mn-lt"/>
              </a:rPr>
            </a:br>
            <a:br>
              <a:rPr lang="en-US">
                <a:ea typeface="Calibri"/>
                <a:cs typeface="+mn-lt"/>
              </a:rPr>
            </a:br>
            <a:r>
              <a:rPr lang="en-US">
                <a:ea typeface="Calibri"/>
                <a:cs typeface="Calibri"/>
              </a:rPr>
              <a:t>this is different from synthetic data because it allows us to have more control over the types of tasks that are being imported without having to design a prompt, and it decreases the amount of drift that can come from something like an LLM.</a:t>
            </a:r>
          </a:p>
        </p:txBody>
      </p:sp>
      <p:sp>
        <p:nvSpPr>
          <p:cNvPr id="4" name="Slide Number Placeholder 3"/>
          <p:cNvSpPr>
            <a:spLocks noGrp="1"/>
          </p:cNvSpPr>
          <p:nvPr>
            <p:ph type="sldNum" sz="quarter" idx="5"/>
          </p:nvPr>
        </p:nvSpPr>
        <p:spPr/>
        <p:txBody>
          <a:bodyPr/>
          <a:lstStyle/>
          <a:p>
            <a:fld id="{871B2431-D351-4C6E-A3CF-9DFAC0E3E050}" type="slidenum">
              <a:rPr lang="cs-CZ" smtClean="0"/>
              <a:t>78</a:t>
            </a:fld>
            <a:endParaRPr lang="cs-CZ"/>
          </a:p>
        </p:txBody>
      </p:sp>
    </p:spTree>
    <p:extLst>
      <p:ext uri="{BB962C8B-B14F-4D97-AF65-F5344CB8AC3E}">
        <p14:creationId xmlns:p14="http://schemas.microsoft.com/office/powerpoint/2010/main" val="2483580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ea typeface="Calibri"/>
                <a:cs typeface="+mn-lt"/>
              </a:rPr>
              <a:t>Synthetic data</a:t>
            </a:r>
            <a:br>
              <a:rPr lang="en-US">
                <a:ea typeface="Calibri"/>
                <a:cs typeface="+mn-lt"/>
              </a:rPr>
            </a:br>
            <a:br>
              <a:rPr lang="en-US">
                <a:ea typeface="Calibri"/>
                <a:cs typeface="+mn-lt"/>
              </a:rPr>
            </a:br>
            <a:r>
              <a:rPr lang="en-US">
                <a:ea typeface="Calibri"/>
                <a:cs typeface="Calibri"/>
              </a:rPr>
              <a:t>THE Quality of your synthetic data is not pre-determined by your previous tasks, but instead is determined by the quality of your prompt engineering. </a:t>
            </a:r>
          </a:p>
          <a:p>
            <a:endParaRPr lang="en-US">
              <a:ea typeface="Calibri"/>
              <a:cs typeface="Calibri"/>
            </a:endParaRPr>
          </a:p>
          <a:p>
            <a:r>
              <a:rPr lang="en-US">
                <a:ea typeface="Calibri"/>
                <a:cs typeface="Calibri"/>
              </a:rPr>
              <a:t>To use synthetic tasks you will have input your secret key from an existing </a:t>
            </a:r>
            <a:r>
              <a:rPr lang="en-US" err="1">
                <a:ea typeface="Calibri"/>
                <a:cs typeface="Calibri"/>
              </a:rPr>
              <a:t>openai</a:t>
            </a:r>
            <a:r>
              <a:rPr lang="en-US">
                <a:ea typeface="Calibri"/>
                <a:cs typeface="Calibri"/>
              </a:rPr>
              <a:t> account. </a:t>
            </a:r>
          </a:p>
        </p:txBody>
      </p:sp>
      <p:sp>
        <p:nvSpPr>
          <p:cNvPr id="4" name="Slide Number Placeholder 3"/>
          <p:cNvSpPr>
            <a:spLocks noGrp="1"/>
          </p:cNvSpPr>
          <p:nvPr>
            <p:ph type="sldNum" sz="quarter" idx="5"/>
          </p:nvPr>
        </p:nvSpPr>
        <p:spPr/>
        <p:txBody>
          <a:bodyPr/>
          <a:lstStyle/>
          <a:p>
            <a:fld id="{871B2431-D351-4C6E-A3CF-9DFAC0E3E050}" type="slidenum">
              <a:rPr lang="cs-CZ" smtClean="0"/>
              <a:t>79</a:t>
            </a:fld>
            <a:endParaRPr lang="cs-CZ"/>
          </a:p>
        </p:txBody>
      </p:sp>
    </p:spTree>
    <p:extLst>
      <p:ext uri="{BB962C8B-B14F-4D97-AF65-F5344CB8AC3E}">
        <p14:creationId xmlns:p14="http://schemas.microsoft.com/office/powerpoint/2010/main" val="592243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9437-3C7B-17EC-D76F-01CF391EF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8CE74-09CF-87C4-5B60-6D75215A7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6BC037-D458-A330-0C83-18761A46F7F1}"/>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E5FF0FC7-06CF-E4AF-6D98-6ADC9580C5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706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58758-AF8B-BC5E-6783-35B78FB32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9F6FE-3729-6BA3-508C-CEAC97FAD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9DD0F-1F4B-D8F0-6C67-0966BEAEF08B}"/>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E7B3269C-0412-7AC8-9B4A-F999C8BBCF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467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built this tool because.......</a:t>
            </a:r>
          </a:p>
          <a:p>
            <a:pPr marL="285750" indent="-285750">
              <a:buFont typeface="Arial"/>
              <a:buChar char="•"/>
            </a:pPr>
            <a:r>
              <a:rPr lang="en-US" b="1"/>
              <a:t>High Productivity</a:t>
            </a:r>
            <a:r>
              <a:rPr lang="en-US"/>
              <a:t>: Design tools that keep annotators focused and efficient, enhancing overall workflow.</a:t>
            </a:r>
            <a:endParaRPr lang="en-US">
              <a:ea typeface="Calibri"/>
              <a:cs typeface="Calibri"/>
            </a:endParaRPr>
          </a:p>
          <a:p>
            <a:pPr marL="285750" indent="-285750">
              <a:buFont typeface="Arial"/>
              <a:buChar char="•"/>
            </a:pPr>
            <a:r>
              <a:rPr lang="en-US" b="1"/>
              <a:t>User-Friendly Interface</a:t>
            </a:r>
            <a:r>
              <a:rPr lang="en-US"/>
              <a:t>: Ensure the platform is intuitive and easy to learn, minimizing the learning curve.</a:t>
            </a:r>
            <a:endParaRPr lang="en-US">
              <a:ea typeface="Calibri"/>
              <a:cs typeface="Calibri"/>
            </a:endParaRPr>
          </a:p>
          <a:p>
            <a:pPr marL="285750" indent="-285750">
              <a:buFont typeface="Arial"/>
              <a:buChar char="•"/>
            </a:pPr>
            <a:r>
              <a:rPr lang="en-US" b="1"/>
              <a:t>Keyboard Shortcuts</a:t>
            </a:r>
            <a:r>
              <a:rPr lang="en-US"/>
              <a:t>: Implement shortcuts to speed up tasks, reducing the number of clicks and eye movements required.</a:t>
            </a:r>
            <a:endParaRPr lang="en-US">
              <a:ea typeface="Calibri"/>
              <a:cs typeface="Calibri"/>
            </a:endParaRPr>
          </a:p>
          <a:p>
            <a:pPr marL="285750" indent="-285750">
              <a:buFont typeface="Arial"/>
              <a:buChar char="•"/>
            </a:pPr>
            <a:r>
              <a:rPr lang="en-US" b="1"/>
              <a:t>Seamless Document Navigation</a:t>
            </a:r>
            <a:r>
              <a:rPr lang="en-US"/>
              <a:t>: Facilitate automatic transitions between documents for a smoother annotation experience.</a:t>
            </a:r>
            <a:endParaRPr lang="en-US">
              <a:ea typeface="Calibri"/>
              <a:cs typeface="Calibri"/>
            </a:endParaRPr>
          </a:p>
          <a:p>
            <a:endParaRPr lang="en-US"/>
          </a:p>
          <a:p>
            <a:endParaRPr lang="en-US"/>
          </a:p>
          <a:p>
            <a:pPr marL="285750" indent="-285750">
              <a:buFont typeface="Arial"/>
              <a:buChar char="•"/>
            </a:pPr>
            <a:r>
              <a:rPr lang="en-US" b="1"/>
              <a:t>Team Collaboration</a:t>
            </a:r>
            <a:r>
              <a:rPr lang="en-US"/>
              <a:t>: Support projects with role-based permissions to enhance teamwork and streamline processes.</a:t>
            </a:r>
            <a:endParaRPr lang="en-US">
              <a:ea typeface="Calibri"/>
              <a:cs typeface="Calibri"/>
            </a:endParaRPr>
          </a:p>
          <a:p>
            <a:pPr marL="285750" indent="-285750">
              <a:buFont typeface="Arial"/>
              <a:buChar char="•"/>
            </a:pPr>
            <a:r>
              <a:rPr lang="en-US" b="1"/>
              <a:t>Customizable Workflows</a:t>
            </a:r>
            <a:r>
              <a:rPr lang="en-US"/>
              <a:t>: Allow tailored workflows for validation, review, and model training to fit specific project needs.</a:t>
            </a:r>
            <a:endParaRPr lang="en-US">
              <a:ea typeface="Calibri"/>
              <a:cs typeface="Calibri"/>
            </a:endParaRPr>
          </a:p>
          <a:p>
            <a:pPr marL="285750" indent="-285750">
              <a:buFont typeface="Arial"/>
              <a:buChar char="•"/>
            </a:pPr>
            <a:r>
              <a:rPr lang="en-US" b="1"/>
              <a:t>Versioning &amp; Audit Trails</a:t>
            </a:r>
            <a:r>
              <a:rPr lang="en-US"/>
              <a:t>: Maintain clear records of changes and decisions for accountability and easy tracking.</a:t>
            </a:r>
            <a:endParaRPr lang="en-US">
              <a:ea typeface="Calibri"/>
              <a:cs typeface="Calibri"/>
            </a:endParaRPr>
          </a:p>
          <a:p>
            <a:endParaRPr lang="en-US"/>
          </a:p>
          <a:p>
            <a:endParaRPr lang="en-US"/>
          </a:p>
          <a:p>
            <a:pPr marL="285750" indent="-285750">
              <a:buFont typeface="Arial"/>
              <a:buChar char="•"/>
            </a:pPr>
            <a:r>
              <a:rPr lang="en-US" b="1"/>
              <a:t>Continuous Improvement</a:t>
            </a:r>
            <a:r>
              <a:rPr lang="en-US"/>
              <a:t>: Introduce new features regularly, fostering an environment of ongoing enhancements.</a:t>
            </a:r>
            <a:endParaRPr lang="en-US">
              <a:ea typeface="Calibri"/>
              <a:cs typeface="Calibri"/>
            </a:endParaRPr>
          </a:p>
          <a:p>
            <a:pPr marL="285750" indent="-285750">
              <a:buFont typeface="Arial"/>
              <a:buChar char="•"/>
            </a:pPr>
            <a:r>
              <a:rPr lang="en-US" b="1"/>
              <a:t>Learning from Actions</a:t>
            </a:r>
            <a:r>
              <a:rPr lang="en-US"/>
              <a:t>: Adapt and refine the system based on annotator interactions to improve efficiency.</a:t>
            </a:r>
            <a:endParaRPr lang="en-US">
              <a:ea typeface="Calibri"/>
              <a:cs typeface="Calibri"/>
            </a:endParaRPr>
          </a:p>
          <a:p>
            <a:pPr marL="285750" indent="-285750">
              <a:buFont typeface="Arial"/>
              <a:buChar char="•"/>
            </a:pPr>
            <a:r>
              <a:rPr lang="en-US" b="1"/>
              <a:t>High-Accuracy Backend</a:t>
            </a:r>
            <a:r>
              <a:rPr lang="en-US"/>
              <a:t>: Utilize a configurable deep learning backend to boost annotation accuracy.</a:t>
            </a:r>
            <a:endParaRPr lang="en-US">
              <a:ea typeface="Calibri"/>
              <a:cs typeface="Calibri"/>
            </a:endParaRPr>
          </a:p>
          <a:p>
            <a:pPr marL="285750" indent="-285750">
              <a:buFont typeface="Arial"/>
              <a:buChar char="•"/>
            </a:pPr>
            <a:r>
              <a:rPr lang="en-US" b="1"/>
              <a:t>Closed-Loop Automation</a:t>
            </a:r>
            <a:r>
              <a:rPr lang="en-US"/>
              <a:t>: Implement a cycle of pre-training, annotating, retraining, and measuring for</a:t>
            </a:r>
            <a:br>
              <a:rPr lang="en-US">
                <a:cs typeface="+mn-lt"/>
              </a:rPr>
            </a:br>
            <a:r>
              <a:rPr lang="en-US"/>
              <a:t> continuous model enhancement.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6</a:t>
            </a:fld>
            <a:endParaRPr lang="en-US"/>
          </a:p>
        </p:txBody>
      </p:sp>
    </p:spTree>
    <p:extLst>
      <p:ext uri="{BB962C8B-B14F-4D97-AF65-F5344CB8AC3E}">
        <p14:creationId xmlns:p14="http://schemas.microsoft.com/office/powerpoint/2010/main" val="4026372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2DB46-A085-6E17-79AB-C01851376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64F4F-972D-2677-F719-FB6620AF1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CEE481-6638-884D-2CB1-35D9EF4CAA12}"/>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B40BD5FD-43C0-FB3A-C24A-FFD52DC1B2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585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608B2-9879-B031-81DC-053F3D9B04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D4CF7-96BF-9FD4-19C2-EBA5C444AB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4EFAE-CF9A-5CBC-E1B4-BF2C38988030}"/>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97DF6E6A-933F-CDF1-381F-4098B84378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925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FB32B-6FC7-80D3-2E07-40564219E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427D6-0C1F-ED6D-DC48-69D26A72A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D15503-5E55-43AC-4A22-E2C502634E9D}"/>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EA7F4A53-B7B3-D8EB-40A5-0B7D82896F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649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BC197-9967-2C96-2112-4BD9DA22E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0B5E5-DE57-F4CB-6D0E-3D8EB6587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DE836-DB14-06C7-E77D-75FD155DFC3D}"/>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5CED1A6E-9BFD-96A3-2F78-1D088F1AE6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785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2E8FD-2828-41A6-E54A-168713CDD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6795A-1AC7-65AC-78E1-4F075FBF0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5AB1F-BF13-F9B1-C423-A74F275C3696}"/>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ED39D28E-4C2C-DAEF-3030-C534934A49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601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896E6-1385-2EA5-1A5C-24DE5E778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FD0D2F-1ED5-C61E-344E-ACD995B59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177F7F-C353-32E1-5B49-4C253835A3F7}"/>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9279C6D1-34D3-BC67-E189-EF2CA0AD2F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65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FF1F4-0FB4-6675-86F5-AED939A5A0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CE020-C42F-5C5F-FBE9-C92326762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585D5-E801-43E5-4223-0DBD1EEC5F28}"/>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47C7412F-EBDA-64F1-79D7-26BFA82522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686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C9F67-0E0B-2CDA-E1D2-7013DD4EA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5EBDDF-EB62-629D-1626-13E5C885D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86796-617B-1AE1-5ACB-F13703965C8D}"/>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C02B456B-A4C9-5A48-9C85-3645D9B74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4350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32E2-1D2C-5A12-5A09-F3AF3B064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AEC49-ED30-77A9-3425-8E45E216F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280307-6D9A-52DF-D397-7DC335BA1BD0}"/>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65440F54-B701-5CC8-9E50-F2962F81D5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270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350C1-0DBF-61FF-B2DA-81CC893DB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ADE32-21C4-EB54-28E2-E0E2A6ECA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8066C-2337-B655-D835-FCA6946E5B4B}"/>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673328D6-C7D6-BE60-BF27-ACD6304FE7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925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With All of that context, It's time to start thinking about a use case, a project and how you want the flow to go. </a:t>
            </a:r>
          </a:p>
        </p:txBody>
      </p:sp>
      <p:sp>
        <p:nvSpPr>
          <p:cNvPr id="4" name="Slide Number Placeholder 3"/>
          <p:cNvSpPr>
            <a:spLocks noGrp="1"/>
          </p:cNvSpPr>
          <p:nvPr>
            <p:ph type="sldNum" sz="quarter" idx="5"/>
          </p:nvPr>
        </p:nvSpPr>
        <p:spPr/>
        <p:txBody>
          <a:bodyPr/>
          <a:lstStyle/>
          <a:p>
            <a:fld id="{6D4A84E7-6589-4619-98E5-E10CD525323A}" type="slidenum">
              <a:rPr lang="en-US" smtClean="0"/>
              <a:t>7</a:t>
            </a:fld>
            <a:endParaRPr lang="en-US"/>
          </a:p>
        </p:txBody>
      </p:sp>
    </p:spTree>
    <p:extLst>
      <p:ext uri="{BB962C8B-B14F-4D97-AF65-F5344CB8AC3E}">
        <p14:creationId xmlns:p14="http://schemas.microsoft.com/office/powerpoint/2010/main" val="2966922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95F68-C63C-2B4F-CA87-1A7B9D464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CF22C-F171-9957-B573-7431A1E7B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AEA986-3250-6311-28EE-488282833730}"/>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D0340DAB-919A-1565-2E73-66580B4577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A84E7-6589-4619-98E5-E10CD52532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815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Our No-code annotation product aims to support every step in the development of your projects. To that end, we have access to resources for each part of the pipeline, your models, rules, and prompts, which we will go through individually and define in greater details. All three of these together will act in your pre-annotation server.</a:t>
            </a:r>
            <a:endParaRPr lang="en-US">
              <a:ea typeface="Calibri"/>
              <a:cs typeface="+mn-lt"/>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8</a:t>
            </a:fld>
            <a:endParaRPr lang="en-US"/>
          </a:p>
        </p:txBody>
      </p:sp>
    </p:spTree>
    <p:extLst>
      <p:ext uri="{BB962C8B-B14F-4D97-AF65-F5344CB8AC3E}">
        <p14:creationId xmlns:p14="http://schemas.microsoft.com/office/powerpoint/2010/main" val="179764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you even start your project, it's a good idea to know what you want to do. In this case, since we'll be annotating a named entity recognition project, we'll want to find a model that has at least some of the entities that we'll be looking to annotate, so that we have less work to do. so we can go ahead and navigate to the model hub on the left side menu. Here, at the online model hub, you can see models that are free to use, or models that you have available for download by your license. You have the option to filter, show benchmark data and select the best model for your use case&gt;</a:t>
            </a:r>
            <a:br>
              <a:rPr lang="en-US">
                <a:ea typeface="Calibri"/>
                <a:cs typeface="+mn-lt"/>
              </a:rPr>
            </a:br>
            <a:br>
              <a:rPr lang="en-US">
                <a:ea typeface="Calibri"/>
                <a:cs typeface="+mn-lt"/>
              </a:rPr>
            </a:br>
            <a:r>
              <a:rPr lang="en-US">
                <a:ea typeface="Calibri"/>
                <a:cs typeface="Calibri"/>
              </a:rPr>
              <a:t>To touch briefly on Licensing, if you download Generative AI Lab from the AWS or azure </a:t>
            </a:r>
            <a:r>
              <a:rPr lang="en-US" err="1">
                <a:ea typeface="Calibri"/>
                <a:cs typeface="Calibri"/>
              </a:rPr>
              <a:t>marketplace,a</a:t>
            </a:r>
            <a:r>
              <a:rPr lang="en-US">
                <a:ea typeface="Calibri"/>
                <a:cs typeface="Calibri"/>
              </a:rPr>
              <a:t> </a:t>
            </a:r>
            <a:r>
              <a:rPr lang="en-US" err="1">
                <a:ea typeface="Calibri"/>
                <a:cs typeface="Calibri"/>
              </a:rPr>
              <a:t>payg</a:t>
            </a:r>
            <a:r>
              <a:rPr lang="en-US">
                <a:ea typeface="Calibri"/>
                <a:cs typeface="Calibri"/>
              </a:rPr>
              <a:t> license will be automatically generated, and if you download from on-prem, a license can be purchased. </a:t>
            </a:r>
          </a:p>
        </p:txBody>
      </p:sp>
      <p:sp>
        <p:nvSpPr>
          <p:cNvPr id="4" name="Slide Number Placeholder 3"/>
          <p:cNvSpPr>
            <a:spLocks noGrp="1"/>
          </p:cNvSpPr>
          <p:nvPr>
            <p:ph type="sldNum" sz="quarter" idx="5"/>
          </p:nvPr>
        </p:nvSpPr>
        <p:spPr/>
        <p:txBody>
          <a:bodyPr/>
          <a:lstStyle/>
          <a:p>
            <a:fld id="{6D4A84E7-6589-4619-98E5-E10CD525323A}" type="slidenum">
              <a:rPr lang="en-US" smtClean="0"/>
              <a:t>9</a:t>
            </a:fld>
            <a:endParaRPr lang="en-US"/>
          </a:p>
        </p:txBody>
      </p:sp>
    </p:spTree>
    <p:extLst>
      <p:ext uri="{BB962C8B-B14F-4D97-AF65-F5344CB8AC3E}">
        <p14:creationId xmlns:p14="http://schemas.microsoft.com/office/powerpoint/2010/main" val="1587949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Of course, with so many options to choose from, you're going to want to compare models. This can be done with the benchmarking tool in the bottom right of each model. If benchmarking is available, you'll have the ability to see the tests for each model.  Only medical labels have this. </a:t>
            </a:r>
            <a:br>
              <a:rPr lang="en-US">
                <a:ea typeface="Calibri"/>
                <a:cs typeface="+mn-lt"/>
              </a:rPr>
            </a:br>
            <a:r>
              <a:rPr lang="en-US">
                <a:ea typeface="Calibri"/>
                <a:cs typeface="Calibri"/>
              </a:rPr>
              <a:t> </a:t>
            </a:r>
            <a:br>
              <a:rPr lang="en-US">
                <a:ea typeface="Calibri"/>
                <a:cs typeface="+mn-lt"/>
              </a:rPr>
            </a:br>
            <a:r>
              <a:rPr lang="en-US">
                <a:ea typeface="Calibri"/>
                <a:cs typeface="Calibri"/>
              </a:rPr>
              <a:t>To briefly go over what each of these scores means, </a:t>
            </a:r>
            <a:br>
              <a:rPr lang="en-US">
                <a:ea typeface="Calibri"/>
                <a:cs typeface="+mn-lt"/>
              </a:rPr>
            </a:br>
            <a:r>
              <a:rPr lang="en-US"/>
              <a:t>F1 Score</a:t>
            </a:r>
            <a:endParaRPr lang="en-US">
              <a:ea typeface="Calibri"/>
              <a:cs typeface="Calibri"/>
            </a:endParaRPr>
          </a:p>
          <a:p>
            <a:r>
              <a:rPr lang="en-US"/>
              <a:t>The F1 score is the harmonic mean of precision and recall, providing a single metric to evaluate a model's performance on imbalanced datasets. It ranges from 0 to 1, with 1 being perfect precision and recall. </a:t>
            </a:r>
            <a:endParaRPr lang="en-US">
              <a:cs typeface="Calibri"/>
            </a:endParaRPr>
          </a:p>
          <a:p>
            <a:r>
              <a:rPr lang="en-US"/>
              <a:t>It is particularly useful when you need a balance between false positives and false negatives.</a:t>
            </a:r>
            <a:endParaRPr lang="en-US">
              <a:cs typeface="Calibri"/>
            </a:endParaRPr>
          </a:p>
          <a:p>
            <a:endParaRPr lang="en-US"/>
          </a:p>
          <a:p>
            <a:r>
              <a:rPr lang="en-US"/>
              <a:t>False Negative (FN)</a:t>
            </a:r>
            <a:endParaRPr lang="en-US">
              <a:cs typeface="Calibri"/>
            </a:endParaRPr>
          </a:p>
          <a:p>
            <a:r>
              <a:rPr lang="en-US"/>
              <a:t>A false negative occurs when a model incorrectly predicts a negative class for an instance that is actually positive. In NLP, this might mean failing to identify a relevant document or misclassifying a positive sentiment as negative. FN impacts recall negatively, as it represents missed opportunities for correct identification.</a:t>
            </a:r>
            <a:endParaRPr lang="en-US">
              <a:cs typeface="Calibri"/>
            </a:endParaRPr>
          </a:p>
          <a:p>
            <a:endParaRPr lang="en-US"/>
          </a:p>
          <a:p>
            <a:r>
              <a:rPr lang="en-US"/>
              <a:t>False Positive (FP)</a:t>
            </a:r>
            <a:endParaRPr lang="en-US">
              <a:ea typeface="Calibri"/>
              <a:cs typeface="Calibri"/>
            </a:endParaRPr>
          </a:p>
          <a:p>
            <a:r>
              <a:rPr lang="en-US"/>
              <a:t>A false positive occurs when a model incorrectly predicts a positive class for an instance that is actually negative. In NLP, this can mean falsely labeling irrelevant content as relevant. FPs negatively affect precision, indicating that the model is generating incorrect positive predictions.</a:t>
            </a:r>
            <a:endParaRPr lang="en-US">
              <a:ea typeface="Calibri"/>
              <a:cs typeface="Calibri"/>
            </a:endParaRPr>
          </a:p>
          <a:p>
            <a:r>
              <a:rPr lang="en-US"/>
              <a:t>Precision</a:t>
            </a:r>
            <a:endParaRPr lang="en-US">
              <a:ea typeface="Calibri"/>
              <a:cs typeface="Calibri"/>
            </a:endParaRPr>
          </a:p>
          <a:p>
            <a:r>
              <a:rPr lang="en-US"/>
              <a:t>Precision measures the accuracy of positive predictions made by the model. It is defined as:</a:t>
            </a:r>
            <a:endParaRPr lang="en-US">
              <a:ea typeface="Calibri"/>
              <a:cs typeface="Calibri"/>
            </a:endParaRPr>
          </a:p>
          <a:p>
            <a:endParaRPr lang="en-US">
              <a:ea typeface="Calibri"/>
              <a:cs typeface="Calibri"/>
            </a:endParaRPr>
          </a:p>
          <a:p>
            <a:r>
              <a:rPr lang="en-US"/>
              <a:t>where TP is true positives. High precision indicates that most predicted positives are indeed true positives, making it crucial in applications where false positives are costly.</a:t>
            </a:r>
            <a:endParaRPr lang="en-US">
              <a:ea typeface="Calibri"/>
              <a:cs typeface="Calibri"/>
            </a:endParaRPr>
          </a:p>
          <a:p>
            <a:r>
              <a:rPr lang="en-US"/>
              <a:t>Recall</a:t>
            </a:r>
            <a:endParaRPr lang="en-US">
              <a:ea typeface="Calibri"/>
              <a:cs typeface="Calibri"/>
            </a:endParaRPr>
          </a:p>
          <a:p>
            <a:r>
              <a:rPr lang="en-US"/>
              <a:t>Recall measures the model's ability to identify all relevant instances. It is defined as:</a:t>
            </a:r>
            <a:endParaRPr lang="en-US">
              <a:ea typeface="Calibri"/>
              <a:cs typeface="Calibri"/>
            </a:endParaRPr>
          </a:p>
          <a:p>
            <a:r>
              <a:rPr lang="en-US"/>
              <a:t>Recall=TPTP+FN\text{Recall} = \frac{TP}{TP + FN} Recall=TP+FNTP </a:t>
            </a:r>
            <a:endParaRPr lang="en-US">
              <a:ea typeface="Calibri"/>
              <a:cs typeface="Calibri"/>
            </a:endParaRPr>
          </a:p>
          <a:p>
            <a:r>
              <a:rPr lang="en-US"/>
              <a:t>High recall means the model captures most of the true positive cases, essential in scenarios where missing positives is detrimental.</a:t>
            </a:r>
            <a:endParaRPr lang="en-US">
              <a:ea typeface="Calibri"/>
              <a:cs typeface="Calibri"/>
            </a:endParaRPr>
          </a:p>
          <a:p>
            <a:r>
              <a:rPr lang="en-US"/>
              <a:t>Total</a:t>
            </a:r>
            <a:endParaRPr lang="en-US">
              <a:ea typeface="Calibri"/>
              <a:cs typeface="Calibri"/>
            </a:endParaRPr>
          </a:p>
          <a:p>
            <a:r>
              <a:rPr lang="en-US"/>
              <a:t>In this context, "total" often refers to the total number of instances in a dataset, which can include true positives, false positives, true negatives, and false negatives. It provides a complete view of the dataset size for calculating various metrics.</a:t>
            </a:r>
            <a:endParaRPr lang="en-US">
              <a:ea typeface="Calibri"/>
              <a:cs typeface="Calibri"/>
            </a:endParaRPr>
          </a:p>
          <a:p>
            <a:r>
              <a:rPr lang="en-US"/>
              <a:t>True Positive (TP)</a:t>
            </a:r>
            <a:endParaRPr lang="en-US">
              <a:ea typeface="Calibri"/>
              <a:cs typeface="Calibri"/>
            </a:endParaRPr>
          </a:p>
          <a:p>
            <a:r>
              <a:rPr lang="en-US"/>
              <a:t>A true positive is when the model correctly predicts a positive class for an instance that is indeed positive. In NLP, this means accurately identifying relevant documents or correctly classifying sentiment. TPs are crucial for calculating both precision and recall, reflecting the model's effectiveness in recognizing true positives.</a:t>
            </a:r>
            <a:endParaRPr lang="en-US">
              <a:ea typeface="Calibri"/>
              <a:cs typeface="Calibri"/>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10</a:t>
            </a:fld>
            <a:endParaRPr lang="en-US"/>
          </a:p>
        </p:txBody>
      </p:sp>
    </p:spTree>
    <p:extLst>
      <p:ext uri="{BB962C8B-B14F-4D97-AF65-F5344CB8AC3E}">
        <p14:creationId xmlns:p14="http://schemas.microsoft.com/office/powerpoint/2010/main" val="3105957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Once you've chosen your models, you can view the ones that are downloaded and available without further licensing in the local models hub. This is also where models you've imported live. We currently support models that are built on Spark NLP. </a:t>
            </a:r>
            <a:br>
              <a:rPr lang="en-US">
                <a:ea typeface="Calibri"/>
                <a:cs typeface="+mn-lt"/>
              </a:rPr>
            </a:br>
            <a:br>
              <a:rPr lang="en-US">
                <a:ea typeface="Calibri"/>
                <a:cs typeface="+mn-lt"/>
              </a:rPr>
            </a:br>
            <a:r>
              <a:rPr lang="en-US">
                <a:ea typeface="Calibri"/>
                <a:cs typeface="+mn-lt"/>
              </a:rPr>
              <a:t>Your uploaded models will only be made available to you team. They will NOT be put on the online model hub page. </a:t>
            </a:r>
            <a:br>
              <a:rPr lang="en-US">
                <a:ea typeface="Calibri"/>
                <a:cs typeface="+mn-lt"/>
              </a:rPr>
            </a:br>
            <a:br>
              <a:rPr lang="en-US">
                <a:ea typeface="Calibri"/>
                <a:cs typeface="+mn-lt"/>
              </a:rPr>
            </a:br>
            <a:r>
              <a:rPr lang="en-US">
                <a:ea typeface="Calibri"/>
                <a:cs typeface="+mn-lt"/>
              </a:rPr>
              <a:t>You are able to see the amount of storage you have available for models with the little box button available just beside the upload page.</a:t>
            </a:r>
            <a:br>
              <a:rPr lang="en-US">
                <a:ea typeface="Calibri"/>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11</a:t>
            </a:fld>
            <a:endParaRPr lang="en-US"/>
          </a:p>
        </p:txBody>
      </p:sp>
    </p:spTree>
    <p:extLst>
      <p:ext uri="{BB962C8B-B14F-4D97-AF65-F5344CB8AC3E}">
        <p14:creationId xmlns:p14="http://schemas.microsoft.com/office/powerpoint/2010/main" val="75968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rule in NLP and NER is a predefined condition or pattern used to identify and classify entities. It can be implemented as regular expressions or logical conditions. When applied alongside an NER model, rules serve as an alternative layer that refines the model's output.</a:t>
            </a:r>
          </a:p>
          <a:p>
            <a:r>
              <a:rPr lang="en-US"/>
              <a:t>After the NER model makes predictions, rules evaluate these results based on additional criteria. For example, a rule might specify that “Dr. Smith” should be followed by “MD” to be recognized as a valid entity. If the context is missing, the rule can filter out incorrect predictions.</a:t>
            </a:r>
            <a:endParaRPr lang="en-US">
              <a:ea typeface="Calibri"/>
              <a:cs typeface="Calibri"/>
            </a:endParaRPr>
          </a:p>
          <a:p>
            <a:r>
              <a:rPr lang="en-US"/>
              <a:t>This approach enhances precision by incorporating domain-specific knowledge and resolving ambiguities, ensuring more accurate entity recognition while leveraging the scalability of NER models.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4A84E7-6589-4619-98E5-E10CD525323A}" type="slidenum">
              <a:rPr lang="en-US" smtClean="0"/>
              <a:t>12</a:t>
            </a:fld>
            <a:endParaRPr lang="en-US"/>
          </a:p>
        </p:txBody>
      </p:sp>
    </p:spTree>
    <p:extLst>
      <p:ext uri="{BB962C8B-B14F-4D97-AF65-F5344CB8AC3E}">
        <p14:creationId xmlns:p14="http://schemas.microsoft.com/office/powerpoint/2010/main" val="2556775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sv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s://www.johnsnowlabs.com/" TargetMode="External"/><Relationship Id="rId4" Type="http://schemas.openxmlformats.org/officeDocument/2006/relationships/image" Target="../media/image2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pn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 Id="rId4" Type="http://schemas.openxmlformats.org/officeDocument/2006/relationships/chart" Target="../charts/chart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johnsnowlabs.com/"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www.johnsnowlabs.com/"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www.johnsnowlabs.com/"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johnsnowlabs.com/" TargetMode="External"/><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8280F96B-8F69-4686-8E50-8F98430972E1}"/>
              </a:ext>
            </a:extLst>
          </p:cNvPr>
          <p:cNvPicPr>
            <a:picLocks noChangeAspect="1"/>
          </p:cNvPicPr>
          <p:nvPr userDrawn="1"/>
        </p:nvPicPr>
        <p:blipFill rotWithShape="1">
          <a:blip r:embed="rId2"/>
          <a:srcRect l="2416"/>
          <a:stretch/>
        </p:blipFill>
        <p:spPr>
          <a:xfrm>
            <a:off x="0" y="0"/>
            <a:ext cx="12192000" cy="3050931"/>
          </a:xfrm>
          <a:prstGeom prst="rect">
            <a:avLst/>
          </a:prstGeom>
        </p:spPr>
      </p:pic>
      <p:sp>
        <p:nvSpPr>
          <p:cNvPr id="13" name="Прямоугольник 12">
            <a:extLst>
              <a:ext uri="{FF2B5EF4-FFF2-40B4-BE49-F238E27FC236}">
                <a16:creationId xmlns:a16="http://schemas.microsoft.com/office/drawing/2014/main" id="{53D84A9E-1956-4458-8423-8CB00112C454}"/>
              </a:ext>
            </a:extLst>
          </p:cNvPr>
          <p:cNvSpPr/>
          <p:nvPr userDrawn="1"/>
        </p:nvSpPr>
        <p:spPr>
          <a:xfrm>
            <a:off x="0" y="0"/>
            <a:ext cx="12192000" cy="2004646"/>
          </a:xfrm>
          <a:prstGeom prst="rect">
            <a:avLst/>
          </a:prstGeom>
          <a:solidFill>
            <a:srgbClr val="F0F7FF">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0A521A38-63CF-42EF-B1EA-02B0C0FCB276}"/>
              </a:ext>
            </a:extLst>
          </p:cNvPr>
          <p:cNvSpPr/>
          <p:nvPr userDrawn="1"/>
        </p:nvSpPr>
        <p:spPr>
          <a:xfrm>
            <a:off x="0" y="1870422"/>
            <a:ext cx="12192000" cy="4987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A9AF02EE-7AB7-4472-9300-493A0D191F90}"/>
              </a:ext>
            </a:extLst>
          </p:cNvPr>
          <p:cNvSpPr>
            <a:spLocks noGrp="1"/>
          </p:cNvSpPr>
          <p:nvPr>
            <p:ph type="ctrTitle"/>
          </p:nvPr>
        </p:nvSpPr>
        <p:spPr>
          <a:xfrm>
            <a:off x="753211" y="2558543"/>
            <a:ext cx="7883768" cy="1767256"/>
          </a:xfrm>
        </p:spPr>
        <p:txBody>
          <a:bodyPr anchor="b">
            <a:normAutofit/>
          </a:bodyPr>
          <a:lstStyle>
            <a:lvl1pPr algn="l">
              <a:lnSpc>
                <a:spcPct val="100000"/>
              </a:lnSpc>
              <a:defRPr sz="4400">
                <a:solidFill>
                  <a:schemeClr val="accent6"/>
                </a:solidFill>
              </a:defRPr>
            </a:lvl1pPr>
          </a:lstStyle>
          <a:p>
            <a:r>
              <a:rPr lang="ru-RU"/>
              <a:t>Образец заголовка</a:t>
            </a:r>
          </a:p>
        </p:txBody>
      </p:sp>
      <p:pic>
        <p:nvPicPr>
          <p:cNvPr id="7" name="Google Shape;62;p14">
            <a:hlinkClick r:id="rId3"/>
            <a:extLst>
              <a:ext uri="{FF2B5EF4-FFF2-40B4-BE49-F238E27FC236}">
                <a16:creationId xmlns:a16="http://schemas.microsoft.com/office/drawing/2014/main" id="{D1356088-7188-4BF7-9BDF-D485CF8765A6}"/>
              </a:ext>
            </a:extLst>
          </p:cNvPr>
          <p:cNvPicPr preferRelativeResize="0"/>
          <p:nvPr userDrawn="1"/>
        </p:nvPicPr>
        <p:blipFill>
          <a:blip r:embed="rId4">
            <a:alphaModFix/>
          </a:blip>
          <a:stretch>
            <a:fillRect/>
          </a:stretch>
        </p:blipFill>
        <p:spPr>
          <a:xfrm>
            <a:off x="819496" y="510361"/>
            <a:ext cx="3034874" cy="849700"/>
          </a:xfrm>
          <a:prstGeom prst="rect">
            <a:avLst/>
          </a:prstGeom>
          <a:noFill/>
          <a:ln>
            <a:noFill/>
          </a:ln>
        </p:spPr>
      </p:pic>
      <p:sp>
        <p:nvSpPr>
          <p:cNvPr id="14" name="Текст 2">
            <a:extLst>
              <a:ext uri="{FF2B5EF4-FFF2-40B4-BE49-F238E27FC236}">
                <a16:creationId xmlns:a16="http://schemas.microsoft.com/office/drawing/2014/main" id="{E2F00A9B-19F2-43B8-9252-EA89C50BD35D}"/>
              </a:ext>
            </a:extLst>
          </p:cNvPr>
          <p:cNvSpPr>
            <a:spLocks noGrp="1"/>
          </p:cNvSpPr>
          <p:nvPr>
            <p:ph type="body" idx="1"/>
          </p:nvPr>
        </p:nvSpPr>
        <p:spPr>
          <a:xfrm>
            <a:off x="753211" y="4707862"/>
            <a:ext cx="7176085" cy="1500187"/>
          </a:xfrm>
        </p:spPr>
        <p:txBody>
          <a:bodyPr/>
          <a:lstStyle>
            <a:lvl1pPr marL="0" indent="0">
              <a:lnSpc>
                <a:spcPct val="100000"/>
              </a:lnSpc>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5" name="Прямоугольник 14">
            <a:extLst>
              <a:ext uri="{FF2B5EF4-FFF2-40B4-BE49-F238E27FC236}">
                <a16:creationId xmlns:a16="http://schemas.microsoft.com/office/drawing/2014/main" id="{BE2900CD-6524-44E1-BF67-628703192C5D}"/>
              </a:ext>
            </a:extLst>
          </p:cNvPr>
          <p:cNvSpPr/>
          <p:nvPr userDrawn="1"/>
        </p:nvSpPr>
        <p:spPr>
          <a:xfrm>
            <a:off x="867606" y="4507510"/>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95191784"/>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Заголовок и объект">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3232D608-40FF-45CA-9B4E-18442F904D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19482" r="4424" b="39054"/>
          <a:stretch/>
        </p:blipFill>
        <p:spPr>
          <a:xfrm>
            <a:off x="0" y="1796952"/>
            <a:ext cx="12192000" cy="333248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48236"/>
            <a:ext cx="8009317" cy="1325563"/>
          </a:xfrm>
        </p:spPr>
        <p:txBody>
          <a:bodyPr>
            <a:normAutofit/>
          </a:bodyPr>
          <a:lstStyle>
            <a:lvl1pPr>
              <a:defRPr sz="44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Tree>
    <p:extLst>
      <p:ext uri="{BB962C8B-B14F-4D97-AF65-F5344CB8AC3E}">
        <p14:creationId xmlns:p14="http://schemas.microsoft.com/office/powerpoint/2010/main" val="316294718"/>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369A803-DE7F-4B8D-B450-BA81ECF0E6F5}"/>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1" name="Прямоугольник 10">
            <a:extLst>
              <a:ext uri="{FF2B5EF4-FFF2-40B4-BE49-F238E27FC236}">
                <a16:creationId xmlns:a16="http://schemas.microsoft.com/office/drawing/2014/main" id="{163620F6-8E3B-4AC2-8D37-4D680CE8107F}"/>
              </a:ext>
            </a:extLst>
          </p:cNvPr>
          <p:cNvSpPr/>
          <p:nvPr userDrawn="1"/>
        </p:nvSpPr>
        <p:spPr>
          <a:xfrm>
            <a:off x="0" y="0"/>
            <a:ext cx="12192000" cy="6858000"/>
          </a:xfrm>
          <a:prstGeom prst="rect">
            <a:avLst/>
          </a:prstGeom>
          <a:gradFill>
            <a:gsLst>
              <a:gs pos="0">
                <a:schemeClr val="bg1">
                  <a:alpha val="96000"/>
                </a:schemeClr>
              </a:gs>
              <a:gs pos="100000">
                <a:schemeClr val="bg1">
                  <a:lumMod val="58000"/>
                  <a:lumOff val="42000"/>
                  <a:alpha val="3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21860"/>
            <a:ext cx="8009317" cy="1325563"/>
          </a:xfrm>
        </p:spPr>
        <p:txBody>
          <a:bodyPr>
            <a:normAutofit/>
          </a:bodyPr>
          <a:lstStyle>
            <a:lvl1pPr>
              <a:defRPr sz="4400">
                <a:solidFill>
                  <a:schemeClr val="tx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09798"/>
            <a:ext cx="2140381" cy="599261"/>
          </a:xfrm>
          <a:prstGeom prst="rect">
            <a:avLst/>
          </a:prstGeom>
          <a:noFill/>
          <a:ln>
            <a:noFill/>
          </a:ln>
        </p:spPr>
      </p:pic>
    </p:spTree>
    <p:extLst>
      <p:ext uri="{BB962C8B-B14F-4D97-AF65-F5344CB8AC3E}">
        <p14:creationId xmlns:p14="http://schemas.microsoft.com/office/powerpoint/2010/main" val="413230310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2" name="Google Shape;73;p29">
            <a:extLst>
              <a:ext uri="{FF2B5EF4-FFF2-40B4-BE49-F238E27FC236}">
                <a16:creationId xmlns:a16="http://schemas.microsoft.com/office/drawing/2014/main" id="{862B2102-7166-4911-BC53-5724D82DAA6F}"/>
              </a:ext>
            </a:extLst>
          </p:cNvPr>
          <p:cNvSpPr txBox="1">
            <a:spLocks noGrp="1"/>
          </p:cNvSpPr>
          <p:nvPr>
            <p:ph type="body" idx="19"/>
          </p:nvPr>
        </p:nvSpPr>
        <p:spPr>
          <a:xfrm>
            <a:off x="833789"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 name="Google Shape;73;p29">
            <a:extLst>
              <a:ext uri="{FF2B5EF4-FFF2-40B4-BE49-F238E27FC236}">
                <a16:creationId xmlns:a16="http://schemas.microsoft.com/office/drawing/2014/main" id="{40A8E180-EB57-49CB-82D9-C245D830E3EB}"/>
              </a:ext>
            </a:extLst>
          </p:cNvPr>
          <p:cNvSpPr txBox="1">
            <a:spLocks noGrp="1"/>
          </p:cNvSpPr>
          <p:nvPr>
            <p:ph type="body" idx="22"/>
          </p:nvPr>
        </p:nvSpPr>
        <p:spPr>
          <a:xfrm>
            <a:off x="847435"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73;p29">
            <a:extLst>
              <a:ext uri="{FF2B5EF4-FFF2-40B4-BE49-F238E27FC236}">
                <a16:creationId xmlns:a16="http://schemas.microsoft.com/office/drawing/2014/main" id="{BD74AEF2-C4F6-4DCB-9A01-1F96B76C6B74}"/>
              </a:ext>
            </a:extLst>
          </p:cNvPr>
          <p:cNvSpPr txBox="1">
            <a:spLocks noGrp="1"/>
          </p:cNvSpPr>
          <p:nvPr>
            <p:ph type="body" idx="23"/>
          </p:nvPr>
        </p:nvSpPr>
        <p:spPr>
          <a:xfrm>
            <a:off x="847435"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73;p29">
            <a:extLst>
              <a:ext uri="{FF2B5EF4-FFF2-40B4-BE49-F238E27FC236}">
                <a16:creationId xmlns:a16="http://schemas.microsoft.com/office/drawing/2014/main" id="{EF602035-7766-4F3B-BD3C-DD8555AD85FD}"/>
              </a:ext>
            </a:extLst>
          </p:cNvPr>
          <p:cNvSpPr txBox="1">
            <a:spLocks noGrp="1"/>
          </p:cNvSpPr>
          <p:nvPr>
            <p:ph type="body" idx="24"/>
          </p:nvPr>
        </p:nvSpPr>
        <p:spPr>
          <a:xfrm>
            <a:off x="854571" y="535574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73;p29">
            <a:extLst>
              <a:ext uri="{FF2B5EF4-FFF2-40B4-BE49-F238E27FC236}">
                <a16:creationId xmlns:a16="http://schemas.microsoft.com/office/drawing/2014/main" id="{9E6E45B7-00CC-4BBA-A220-807FC90ADFF6}"/>
              </a:ext>
            </a:extLst>
          </p:cNvPr>
          <p:cNvSpPr txBox="1">
            <a:spLocks noGrp="1"/>
          </p:cNvSpPr>
          <p:nvPr>
            <p:ph type="body" idx="25"/>
          </p:nvPr>
        </p:nvSpPr>
        <p:spPr>
          <a:xfrm>
            <a:off x="4514902"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73;p29">
            <a:extLst>
              <a:ext uri="{FF2B5EF4-FFF2-40B4-BE49-F238E27FC236}">
                <a16:creationId xmlns:a16="http://schemas.microsoft.com/office/drawing/2014/main" id="{5BE8969A-6790-42C8-8DB8-9C17AD8D37D7}"/>
              </a:ext>
            </a:extLst>
          </p:cNvPr>
          <p:cNvSpPr txBox="1">
            <a:spLocks noGrp="1"/>
          </p:cNvSpPr>
          <p:nvPr>
            <p:ph type="body" idx="26"/>
          </p:nvPr>
        </p:nvSpPr>
        <p:spPr>
          <a:xfrm>
            <a:off x="4535684"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73;p29">
            <a:extLst>
              <a:ext uri="{FF2B5EF4-FFF2-40B4-BE49-F238E27FC236}">
                <a16:creationId xmlns:a16="http://schemas.microsoft.com/office/drawing/2014/main" id="{6A6E7E7A-8E88-42B3-94C0-278AC8040014}"/>
              </a:ext>
            </a:extLst>
          </p:cNvPr>
          <p:cNvSpPr txBox="1">
            <a:spLocks noGrp="1"/>
          </p:cNvSpPr>
          <p:nvPr>
            <p:ph type="body" idx="28"/>
          </p:nvPr>
        </p:nvSpPr>
        <p:spPr>
          <a:xfrm>
            <a:off x="4528548"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73;p29">
            <a:extLst>
              <a:ext uri="{FF2B5EF4-FFF2-40B4-BE49-F238E27FC236}">
                <a16:creationId xmlns:a16="http://schemas.microsoft.com/office/drawing/2014/main" id="{BA5A4FC2-AB25-4645-8F25-B7C502C15FD5}"/>
              </a:ext>
            </a:extLst>
          </p:cNvPr>
          <p:cNvSpPr txBox="1">
            <a:spLocks noGrp="1"/>
          </p:cNvSpPr>
          <p:nvPr>
            <p:ph type="body" idx="29"/>
          </p:nvPr>
        </p:nvSpPr>
        <p:spPr>
          <a:xfrm>
            <a:off x="4535684" y="529859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73;p29">
            <a:extLst>
              <a:ext uri="{FF2B5EF4-FFF2-40B4-BE49-F238E27FC236}">
                <a16:creationId xmlns:a16="http://schemas.microsoft.com/office/drawing/2014/main" id="{C72AA45A-3B8C-4CEB-A108-ADD6547D469A}"/>
              </a:ext>
            </a:extLst>
          </p:cNvPr>
          <p:cNvSpPr txBox="1">
            <a:spLocks noGrp="1"/>
          </p:cNvSpPr>
          <p:nvPr>
            <p:ph type="body" idx="30"/>
          </p:nvPr>
        </p:nvSpPr>
        <p:spPr>
          <a:xfrm>
            <a:off x="8210600" y="3029260"/>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a:solidFill>
                  <a:schemeClr val="tx2"/>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73;p29">
            <a:extLst>
              <a:ext uri="{FF2B5EF4-FFF2-40B4-BE49-F238E27FC236}">
                <a16:creationId xmlns:a16="http://schemas.microsoft.com/office/drawing/2014/main" id="{BFC02015-1843-4C1D-856D-9E59AACAE29D}"/>
              </a:ext>
            </a:extLst>
          </p:cNvPr>
          <p:cNvSpPr txBox="1">
            <a:spLocks noGrp="1"/>
          </p:cNvSpPr>
          <p:nvPr>
            <p:ph type="body" idx="31"/>
          </p:nvPr>
        </p:nvSpPr>
        <p:spPr>
          <a:xfrm>
            <a:off x="8231382" y="3859460"/>
            <a:ext cx="3200560" cy="10130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73;p29">
            <a:extLst>
              <a:ext uri="{FF2B5EF4-FFF2-40B4-BE49-F238E27FC236}">
                <a16:creationId xmlns:a16="http://schemas.microsoft.com/office/drawing/2014/main" id="{558C2EE5-575B-488D-BC37-BCBB1E672304}"/>
              </a:ext>
            </a:extLst>
          </p:cNvPr>
          <p:cNvSpPr txBox="1">
            <a:spLocks noGrp="1"/>
          </p:cNvSpPr>
          <p:nvPr>
            <p:ph type="body" idx="33"/>
          </p:nvPr>
        </p:nvSpPr>
        <p:spPr>
          <a:xfrm>
            <a:off x="8231382" y="4578974"/>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73;p29">
            <a:extLst>
              <a:ext uri="{FF2B5EF4-FFF2-40B4-BE49-F238E27FC236}">
                <a16:creationId xmlns:a16="http://schemas.microsoft.com/office/drawing/2014/main" id="{DBA07094-3CA5-4AC0-B940-78C00A7DD85E}"/>
              </a:ext>
            </a:extLst>
          </p:cNvPr>
          <p:cNvSpPr txBox="1">
            <a:spLocks noGrp="1"/>
          </p:cNvSpPr>
          <p:nvPr>
            <p:ph type="body" idx="34"/>
          </p:nvPr>
        </p:nvSpPr>
        <p:spPr>
          <a:xfrm>
            <a:off x="8238518" y="5298596"/>
            <a:ext cx="3200560" cy="950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2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 name="Рисунок 47">
            <a:extLst>
              <a:ext uri="{FF2B5EF4-FFF2-40B4-BE49-F238E27FC236}">
                <a16:creationId xmlns:a16="http://schemas.microsoft.com/office/drawing/2014/main" id="{5E22D2FD-A7BE-4F77-AABD-7A01214210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7739" y="2158811"/>
            <a:ext cx="709612" cy="731116"/>
          </a:xfrm>
          <a:prstGeom prst="rect">
            <a:avLst/>
          </a:prstGeom>
        </p:spPr>
      </p:pic>
      <p:pic>
        <p:nvPicPr>
          <p:cNvPr id="87" name="Рисунок 86">
            <a:extLst>
              <a:ext uri="{FF2B5EF4-FFF2-40B4-BE49-F238E27FC236}">
                <a16:creationId xmlns:a16="http://schemas.microsoft.com/office/drawing/2014/main" id="{E9D19405-EA69-4454-8FEF-6E8888D0147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20545" y="2187386"/>
            <a:ext cx="694405" cy="694405"/>
          </a:xfrm>
          <a:prstGeom prst="rect">
            <a:avLst/>
          </a:prstGeom>
        </p:spPr>
      </p:pic>
      <p:pic>
        <p:nvPicPr>
          <p:cNvPr id="88" name="Рисунок 87">
            <a:extLst>
              <a:ext uri="{FF2B5EF4-FFF2-40B4-BE49-F238E27FC236}">
                <a16:creationId xmlns:a16="http://schemas.microsoft.com/office/drawing/2014/main" id="{3F0507A1-882C-454F-A960-F4EC09DF617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330405" y="2152416"/>
            <a:ext cx="734251" cy="734251"/>
          </a:xfrm>
          <a:prstGeom prst="rect">
            <a:avLst/>
          </a:prstGeom>
        </p:spPr>
      </p:pic>
      <p:sp>
        <p:nvSpPr>
          <p:cNvPr id="89" name="Заголовок 1">
            <a:extLst>
              <a:ext uri="{FF2B5EF4-FFF2-40B4-BE49-F238E27FC236}">
                <a16:creationId xmlns:a16="http://schemas.microsoft.com/office/drawing/2014/main" id="{55BADCE8-6E97-4BBD-B0A6-9A8B90543017}"/>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404074469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guide id="5" pos="597" userDrawn="1">
          <p15:clr>
            <a:srgbClr val="FBAE40"/>
          </p15:clr>
        </p15:guide>
        <p15:guide id="6" pos="2910" userDrawn="1">
          <p15:clr>
            <a:srgbClr val="FBAE40"/>
          </p15:clr>
        </p15:guide>
        <p15:guide id="7" pos="5246" userDrawn="1">
          <p15:clr>
            <a:srgbClr val="FBAE40"/>
          </p15:clr>
        </p15:guide>
        <p15:guide id="8" orient="horz" pos="1820" userDrawn="1">
          <p15:clr>
            <a:srgbClr val="FBAE40"/>
          </p15:clr>
        </p15:guide>
        <p15:guide id="9" orient="horz" pos="1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aphicFrame>
        <p:nvGraphicFramePr>
          <p:cNvPr id="31" name="Диаграмма 30">
            <a:extLst>
              <a:ext uri="{FF2B5EF4-FFF2-40B4-BE49-F238E27FC236}">
                <a16:creationId xmlns:a16="http://schemas.microsoft.com/office/drawing/2014/main" id="{93085122-A62B-4E1C-A91E-CFFBE4C107CF}"/>
              </a:ext>
            </a:extLst>
          </p:cNvPr>
          <p:cNvGraphicFramePr/>
          <p:nvPr userDrawn="1"/>
        </p:nvGraphicFramePr>
        <p:xfrm>
          <a:off x="6219361" y="1920291"/>
          <a:ext cx="5222619" cy="3840267"/>
        </p:xfrm>
        <a:graphic>
          <a:graphicData uri="http://schemas.openxmlformats.org/drawingml/2006/chart">
            <c:chart xmlns:c="http://schemas.openxmlformats.org/drawingml/2006/chart" xmlns:r="http://schemas.openxmlformats.org/officeDocument/2006/relationships" r:id="rId4"/>
          </a:graphicData>
        </a:graphic>
      </p:graphicFrame>
      <p:sp>
        <p:nvSpPr>
          <p:cNvPr id="34" name="Объект 2">
            <a:extLst>
              <a:ext uri="{FF2B5EF4-FFF2-40B4-BE49-F238E27FC236}">
                <a16:creationId xmlns:a16="http://schemas.microsoft.com/office/drawing/2014/main" id="{A13E4BBC-1F09-41E9-8039-55EF70567200}"/>
              </a:ext>
            </a:extLst>
          </p:cNvPr>
          <p:cNvSpPr>
            <a:spLocks noGrp="1"/>
          </p:cNvSpPr>
          <p:nvPr>
            <p:ph sz="half" idx="1"/>
          </p:nvPr>
        </p:nvSpPr>
        <p:spPr>
          <a:xfrm>
            <a:off x="855784" y="2497017"/>
            <a:ext cx="4786480" cy="2604920"/>
          </a:xfrm>
        </p:spPr>
        <p:txBody>
          <a:bodyPr>
            <a:normAutofit/>
          </a:bodyPr>
          <a:lstStyle>
            <a:lvl1pPr>
              <a:buClr>
                <a:schemeClr val="accent3"/>
              </a:buClr>
              <a:buSzPct val="120000"/>
              <a:defRPr sz="1800"/>
            </a:lvl1pPr>
          </a:lstStyle>
          <a:p>
            <a:pPr lvl="0"/>
            <a:r>
              <a:rPr lang="ru-RU"/>
              <a:t>Образец текста</a:t>
            </a:r>
          </a:p>
        </p:txBody>
      </p:sp>
      <p:sp>
        <p:nvSpPr>
          <p:cNvPr id="8" name="Заголовок 1">
            <a:extLst>
              <a:ext uri="{FF2B5EF4-FFF2-40B4-BE49-F238E27FC236}">
                <a16:creationId xmlns:a16="http://schemas.microsoft.com/office/drawing/2014/main" id="{E8A21B90-882B-432D-A6A2-24660C191279}"/>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67244924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2"/>
            <a:extLst>
              <a:ext uri="{FF2B5EF4-FFF2-40B4-BE49-F238E27FC236}">
                <a16:creationId xmlns:a16="http://schemas.microsoft.com/office/drawing/2014/main" id="{1E688FD5-EFF8-4C27-9FCD-8DF844A06629}"/>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aphicFrame>
        <p:nvGraphicFramePr>
          <p:cNvPr id="31" name="Диаграмма 30">
            <a:extLst>
              <a:ext uri="{FF2B5EF4-FFF2-40B4-BE49-F238E27FC236}">
                <a16:creationId xmlns:a16="http://schemas.microsoft.com/office/drawing/2014/main" id="{93085122-A62B-4E1C-A91E-CFFBE4C107CF}"/>
              </a:ext>
            </a:extLst>
          </p:cNvPr>
          <p:cNvGraphicFramePr/>
          <p:nvPr userDrawn="1">
            <p:extLst>
              <p:ext uri="{D42A27DB-BD31-4B8C-83A1-F6EECF244321}">
                <p14:modId xmlns:p14="http://schemas.microsoft.com/office/powerpoint/2010/main" val="1310069890"/>
              </p:ext>
            </p:extLst>
          </p:nvPr>
        </p:nvGraphicFramePr>
        <p:xfrm>
          <a:off x="6219361" y="1920291"/>
          <a:ext cx="5222619" cy="3840267"/>
        </p:xfrm>
        <a:graphic>
          <a:graphicData uri="http://schemas.openxmlformats.org/drawingml/2006/chart">
            <c:chart xmlns:c="http://schemas.openxmlformats.org/drawingml/2006/chart" xmlns:r="http://schemas.openxmlformats.org/officeDocument/2006/relationships" r:id="rId4"/>
          </a:graphicData>
        </a:graphic>
      </p:graphicFrame>
      <p:sp>
        <p:nvSpPr>
          <p:cNvPr id="34" name="Объект 2">
            <a:extLst>
              <a:ext uri="{FF2B5EF4-FFF2-40B4-BE49-F238E27FC236}">
                <a16:creationId xmlns:a16="http://schemas.microsoft.com/office/drawing/2014/main" id="{A13E4BBC-1F09-41E9-8039-55EF70567200}"/>
              </a:ext>
            </a:extLst>
          </p:cNvPr>
          <p:cNvSpPr>
            <a:spLocks noGrp="1"/>
          </p:cNvSpPr>
          <p:nvPr>
            <p:ph sz="half" idx="1"/>
          </p:nvPr>
        </p:nvSpPr>
        <p:spPr>
          <a:xfrm>
            <a:off x="855784" y="2497017"/>
            <a:ext cx="4786480" cy="2604920"/>
          </a:xfrm>
        </p:spPr>
        <p:txBody>
          <a:bodyPr>
            <a:normAutofit/>
          </a:bodyPr>
          <a:lstStyle>
            <a:lvl1pPr>
              <a:buClr>
                <a:schemeClr val="accent3"/>
              </a:buClr>
              <a:buSzPct val="120000"/>
              <a:defRPr sz="1800"/>
            </a:lvl1pPr>
          </a:lstStyle>
          <a:p>
            <a:pPr lvl="0"/>
            <a:r>
              <a:rPr lang="ru-RU"/>
              <a:t>Образец текста</a:t>
            </a:r>
          </a:p>
        </p:txBody>
      </p:sp>
      <p:sp>
        <p:nvSpPr>
          <p:cNvPr id="8" name="Заголовок 1">
            <a:extLst>
              <a:ext uri="{FF2B5EF4-FFF2-40B4-BE49-F238E27FC236}">
                <a16:creationId xmlns:a16="http://schemas.microsoft.com/office/drawing/2014/main" id="{E8A21B90-882B-432D-A6A2-24660C191279}"/>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67244924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Заголовок 1">
            <a:extLst>
              <a:ext uri="{FF2B5EF4-FFF2-40B4-BE49-F238E27FC236}">
                <a16:creationId xmlns:a16="http://schemas.microsoft.com/office/drawing/2014/main" id="{2F6065EF-8165-48CA-A665-879AF0C509F2}"/>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381838743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Заголовок и объект">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6628DC81-4061-4E55-B986-BF4F5288E5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4424" b="12634"/>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TextBox 11">
            <a:extLst>
              <a:ext uri="{FF2B5EF4-FFF2-40B4-BE49-F238E27FC236}">
                <a16:creationId xmlns:a16="http://schemas.microsoft.com/office/drawing/2014/main" id="{84E67941-A7B3-4822-90E8-6740697B74B3}"/>
              </a:ext>
            </a:extLst>
          </p:cNvPr>
          <p:cNvSpPr txBox="1"/>
          <p:nvPr userDrawn="1"/>
        </p:nvSpPr>
        <p:spPr>
          <a:xfrm>
            <a:off x="805060" y="1958984"/>
            <a:ext cx="2189351" cy="2585323"/>
          </a:xfrm>
          <a:prstGeom prst="rect">
            <a:avLst/>
          </a:prstGeom>
          <a:noFill/>
        </p:spPr>
        <p:txBody>
          <a:bodyPr wrap="square" lIns="121920" tIns="60960" rIns="121920" bIns="60960" rtlCol="0" anchor="t">
            <a:spAutoFit/>
          </a:bodyPr>
          <a:lstStyle/>
          <a:p>
            <a:r>
              <a:rPr lang="en-US" sz="16000">
                <a:solidFill>
                  <a:schemeClr val="bg1"/>
                </a:solidFill>
                <a:latin typeface="Montserrat ExtraBold"/>
              </a:rPr>
              <a:t>“</a:t>
            </a:r>
          </a:p>
        </p:txBody>
      </p:sp>
      <p:pic>
        <p:nvPicPr>
          <p:cNvPr id="14" name="Рисунок 13">
            <a:extLst>
              <a:ext uri="{FF2B5EF4-FFF2-40B4-BE49-F238E27FC236}">
                <a16:creationId xmlns:a16="http://schemas.microsoft.com/office/drawing/2014/main" id="{085A4B89-F748-4BEE-8F60-0109D9153B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25280" y="520467"/>
            <a:ext cx="2092008" cy="566258"/>
          </a:xfrm>
          <a:prstGeom prst="rect">
            <a:avLst/>
          </a:prstGeom>
        </p:spPr>
      </p:pic>
      <p:pic>
        <p:nvPicPr>
          <p:cNvPr id="5" name="Рисунок 4">
            <a:extLst>
              <a:ext uri="{FF2B5EF4-FFF2-40B4-BE49-F238E27FC236}">
                <a16:creationId xmlns:a16="http://schemas.microsoft.com/office/drawing/2014/main" id="{202F984C-219B-4882-B240-309BE78E9E6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721348" y="1723911"/>
            <a:ext cx="8869487" cy="3924536"/>
          </a:xfrm>
          <a:prstGeom prst="rect">
            <a:avLst/>
          </a:prstGeom>
        </p:spPr>
      </p:pic>
      <p:sp>
        <p:nvSpPr>
          <p:cNvPr id="17" name="Google Shape;49;p26">
            <a:extLst>
              <a:ext uri="{FF2B5EF4-FFF2-40B4-BE49-F238E27FC236}">
                <a16:creationId xmlns:a16="http://schemas.microsoft.com/office/drawing/2014/main" id="{06196671-39F6-4BC7-9585-01667885E2A2}"/>
              </a:ext>
            </a:extLst>
          </p:cNvPr>
          <p:cNvSpPr txBox="1">
            <a:spLocks noGrp="1"/>
          </p:cNvSpPr>
          <p:nvPr>
            <p:ph type="body" idx="10"/>
          </p:nvPr>
        </p:nvSpPr>
        <p:spPr>
          <a:xfrm>
            <a:off x="2584260" y="2245486"/>
            <a:ext cx="7150049" cy="28423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accent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0510158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EF0DB83F-3729-4EF1-B07E-4B16A0C713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TextBox 11">
            <a:extLst>
              <a:ext uri="{FF2B5EF4-FFF2-40B4-BE49-F238E27FC236}">
                <a16:creationId xmlns:a16="http://schemas.microsoft.com/office/drawing/2014/main" id="{84E67941-A7B3-4822-90E8-6740697B74B3}"/>
              </a:ext>
            </a:extLst>
          </p:cNvPr>
          <p:cNvSpPr txBox="1"/>
          <p:nvPr userDrawn="1"/>
        </p:nvSpPr>
        <p:spPr>
          <a:xfrm>
            <a:off x="805060" y="1958984"/>
            <a:ext cx="2189351" cy="2585323"/>
          </a:xfrm>
          <a:prstGeom prst="rect">
            <a:avLst/>
          </a:prstGeom>
          <a:noFill/>
        </p:spPr>
        <p:txBody>
          <a:bodyPr wrap="square" lIns="121920" tIns="60960" rIns="121920" bIns="60960" rtlCol="0" anchor="t">
            <a:spAutoFit/>
          </a:bodyPr>
          <a:lstStyle/>
          <a:p>
            <a:r>
              <a:rPr lang="en-US" sz="16000">
                <a:solidFill>
                  <a:schemeClr val="accent5"/>
                </a:solidFill>
                <a:latin typeface="Montserrat ExtraBold"/>
              </a:rPr>
              <a:t>“</a:t>
            </a:r>
          </a:p>
        </p:txBody>
      </p:sp>
      <p:pic>
        <p:nvPicPr>
          <p:cNvPr id="5" name="Рисунок 4">
            <a:extLst>
              <a:ext uri="{FF2B5EF4-FFF2-40B4-BE49-F238E27FC236}">
                <a16:creationId xmlns:a16="http://schemas.microsoft.com/office/drawing/2014/main" id="{202F984C-219B-4882-B240-309BE78E9E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1348" y="1723911"/>
            <a:ext cx="8869487" cy="3924536"/>
          </a:xfrm>
          <a:prstGeom prst="rect">
            <a:avLst/>
          </a:prstGeom>
        </p:spPr>
      </p:pic>
      <p:sp>
        <p:nvSpPr>
          <p:cNvPr id="17" name="Google Shape;49;p26">
            <a:extLst>
              <a:ext uri="{FF2B5EF4-FFF2-40B4-BE49-F238E27FC236}">
                <a16:creationId xmlns:a16="http://schemas.microsoft.com/office/drawing/2014/main" id="{06196671-39F6-4BC7-9585-01667885E2A2}"/>
              </a:ext>
            </a:extLst>
          </p:cNvPr>
          <p:cNvSpPr txBox="1">
            <a:spLocks noGrp="1"/>
          </p:cNvSpPr>
          <p:nvPr>
            <p:ph type="body" idx="10"/>
          </p:nvPr>
        </p:nvSpPr>
        <p:spPr>
          <a:xfrm>
            <a:off x="2584260" y="2245486"/>
            <a:ext cx="7150049" cy="284230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accent5"/>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 name="Google Shape;62;p14">
            <a:hlinkClick r:id="rId5"/>
            <a:extLst>
              <a:ext uri="{FF2B5EF4-FFF2-40B4-BE49-F238E27FC236}">
                <a16:creationId xmlns:a16="http://schemas.microsoft.com/office/drawing/2014/main" id="{8FB0E311-FD56-4E90-B084-DAD78C19DECB}"/>
              </a:ext>
            </a:extLst>
          </p:cNvPr>
          <p:cNvPicPr preferRelativeResize="0"/>
          <p:nvPr userDrawn="1"/>
        </p:nvPicPr>
        <p:blipFill>
          <a:blip r:embed="rId6">
            <a:alphaModFix/>
          </a:blip>
          <a:stretch>
            <a:fillRect/>
          </a:stretch>
        </p:blipFill>
        <p:spPr>
          <a:xfrm>
            <a:off x="9188482" y="509798"/>
            <a:ext cx="2140381" cy="599261"/>
          </a:xfrm>
          <a:prstGeom prst="rect">
            <a:avLst/>
          </a:prstGeom>
          <a:noFill/>
          <a:ln>
            <a:noFill/>
          </a:ln>
        </p:spPr>
      </p:pic>
    </p:spTree>
    <p:extLst>
      <p:ext uri="{BB962C8B-B14F-4D97-AF65-F5344CB8AC3E}">
        <p14:creationId xmlns:p14="http://schemas.microsoft.com/office/powerpoint/2010/main" val="111566947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48372" y="160759"/>
            <a:ext cx="7450056" cy="2000551"/>
          </a:xfrm>
        </p:spPr>
        <p:txBody>
          <a:bodyPr>
            <a:normAutofit/>
          </a:bodyPr>
          <a:lstStyle>
            <a:lvl1pPr>
              <a:lnSpc>
                <a:spcPct val="100000"/>
              </a:lnSpc>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5919"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grpSp>
        <p:nvGrpSpPr>
          <p:cNvPr id="3" name="Группа 2">
            <a:extLst>
              <a:ext uri="{FF2B5EF4-FFF2-40B4-BE49-F238E27FC236}">
                <a16:creationId xmlns:a16="http://schemas.microsoft.com/office/drawing/2014/main" id="{83350867-6ACC-4427-AF5A-A0067C7DA332}"/>
              </a:ext>
            </a:extLst>
          </p:cNvPr>
          <p:cNvGrpSpPr/>
          <p:nvPr userDrawn="1"/>
        </p:nvGrpSpPr>
        <p:grpSpPr>
          <a:xfrm>
            <a:off x="569254" y="2643495"/>
            <a:ext cx="3279570" cy="2614308"/>
            <a:chOff x="569254" y="2643495"/>
            <a:chExt cx="3279570" cy="2614308"/>
          </a:xfrm>
        </p:grpSpPr>
        <p:sp>
          <p:nvSpPr>
            <p:cNvPr id="8" name="Google Shape;1057;p44">
              <a:extLst>
                <a:ext uri="{FF2B5EF4-FFF2-40B4-BE49-F238E27FC236}">
                  <a16:creationId xmlns:a16="http://schemas.microsoft.com/office/drawing/2014/main" id="{9C1FD54E-0CD0-4984-BB32-40A45580B201}"/>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10" name="Google Shape;1062;p44">
              <a:extLst>
                <a:ext uri="{FF2B5EF4-FFF2-40B4-BE49-F238E27FC236}">
                  <a16:creationId xmlns:a16="http://schemas.microsoft.com/office/drawing/2014/main" id="{8F2A5565-CB46-48BB-B597-7FD2F7FE1528}"/>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12" name="Google Shape;1063;p44">
              <a:extLst>
                <a:ext uri="{FF2B5EF4-FFF2-40B4-BE49-F238E27FC236}">
                  <a16:creationId xmlns:a16="http://schemas.microsoft.com/office/drawing/2014/main" id="{E819117B-B143-4A76-8F74-8DA5BB2B8D55}"/>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grpSp>
        <p:nvGrpSpPr>
          <p:cNvPr id="14" name="Группа 13">
            <a:extLst>
              <a:ext uri="{FF2B5EF4-FFF2-40B4-BE49-F238E27FC236}">
                <a16:creationId xmlns:a16="http://schemas.microsoft.com/office/drawing/2014/main" id="{A606FF33-1ED1-4742-BFBB-11711F4B8872}"/>
              </a:ext>
            </a:extLst>
          </p:cNvPr>
          <p:cNvGrpSpPr/>
          <p:nvPr userDrawn="1"/>
        </p:nvGrpSpPr>
        <p:grpSpPr>
          <a:xfrm>
            <a:off x="8021197" y="2643495"/>
            <a:ext cx="3279570" cy="2614308"/>
            <a:chOff x="569254" y="2643495"/>
            <a:chExt cx="3279570" cy="2614308"/>
          </a:xfrm>
        </p:grpSpPr>
        <p:sp>
          <p:nvSpPr>
            <p:cNvPr id="15" name="Google Shape;1057;p44">
              <a:extLst>
                <a:ext uri="{FF2B5EF4-FFF2-40B4-BE49-F238E27FC236}">
                  <a16:creationId xmlns:a16="http://schemas.microsoft.com/office/drawing/2014/main" id="{5FDC2D05-67BA-4133-AD8E-D779F73C3A1D}"/>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17" name="Google Shape;1062;p44">
              <a:extLst>
                <a:ext uri="{FF2B5EF4-FFF2-40B4-BE49-F238E27FC236}">
                  <a16:creationId xmlns:a16="http://schemas.microsoft.com/office/drawing/2014/main" id="{395B4B8A-2CCE-4A40-B415-BFD361608EDE}"/>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18" name="Google Shape;1063;p44">
              <a:extLst>
                <a:ext uri="{FF2B5EF4-FFF2-40B4-BE49-F238E27FC236}">
                  <a16:creationId xmlns:a16="http://schemas.microsoft.com/office/drawing/2014/main" id="{532A6896-550A-49BA-83F6-C76BF6520775}"/>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grpSp>
        <p:nvGrpSpPr>
          <p:cNvPr id="19" name="Группа 18">
            <a:extLst>
              <a:ext uri="{FF2B5EF4-FFF2-40B4-BE49-F238E27FC236}">
                <a16:creationId xmlns:a16="http://schemas.microsoft.com/office/drawing/2014/main" id="{B7A3968D-6240-434F-8CEA-EEC844459FF9}"/>
              </a:ext>
            </a:extLst>
          </p:cNvPr>
          <p:cNvGrpSpPr/>
          <p:nvPr userDrawn="1"/>
        </p:nvGrpSpPr>
        <p:grpSpPr>
          <a:xfrm>
            <a:off x="4300720" y="2643495"/>
            <a:ext cx="3279570" cy="2614308"/>
            <a:chOff x="569254" y="2643495"/>
            <a:chExt cx="3279570" cy="2614308"/>
          </a:xfrm>
        </p:grpSpPr>
        <p:sp>
          <p:nvSpPr>
            <p:cNvPr id="20" name="Google Shape;1057;p44">
              <a:extLst>
                <a:ext uri="{FF2B5EF4-FFF2-40B4-BE49-F238E27FC236}">
                  <a16:creationId xmlns:a16="http://schemas.microsoft.com/office/drawing/2014/main" id="{9EAC1FF7-87E9-49EB-8A66-86CB1880229B}"/>
                </a:ext>
              </a:extLst>
            </p:cNvPr>
            <p:cNvSpPr/>
            <p:nvPr/>
          </p:nvSpPr>
          <p:spPr>
            <a:xfrm>
              <a:off x="837266" y="2643495"/>
              <a:ext cx="3011558" cy="2614308"/>
            </a:xfrm>
            <a:prstGeom prst="rect">
              <a:avLst/>
            </a:prstGeom>
            <a:solidFill>
              <a:schemeClr val="accent6"/>
            </a:solidFill>
            <a:ln w="12700" cap="flat" cmpd="sng">
              <a:noFill/>
              <a:prstDash val="solid"/>
              <a:miter lim="800000"/>
              <a:headEnd type="none" w="sm" len="sm"/>
              <a:tailEnd type="none" w="sm" len="sm"/>
            </a:ln>
            <a:effectLst>
              <a:outerShdw blurRad="342900" dist="38100" dir="5400000" algn="t" rotWithShape="0">
                <a:schemeClr val="bg2">
                  <a:alpha val="17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21" name="Google Shape;1062;p44">
              <a:extLst>
                <a:ext uri="{FF2B5EF4-FFF2-40B4-BE49-F238E27FC236}">
                  <a16:creationId xmlns:a16="http://schemas.microsoft.com/office/drawing/2014/main" id="{44F74438-88AD-4B75-8B77-ECF7F87B439C}"/>
                </a:ext>
              </a:extLst>
            </p:cNvPr>
            <p:cNvSpPr/>
            <p:nvPr/>
          </p:nvSpPr>
          <p:spPr>
            <a:xfrm>
              <a:off x="569254" y="2959655"/>
              <a:ext cx="2784972" cy="489574"/>
            </a:xfrm>
            <a:prstGeom prst="rect">
              <a:avLst/>
            </a:prstGeom>
            <a:solidFill>
              <a:schemeClr val="dk2"/>
            </a:solidFill>
            <a:ln>
              <a:noFill/>
            </a:ln>
            <a:effectLst>
              <a:outerShdw blurRad="50800" dist="38100" dir="2700000" algn="tl" rotWithShape="0">
                <a:schemeClr val="bg2">
                  <a:alpha val="28000"/>
                </a:schemeClr>
              </a:outerShdw>
            </a:effectLst>
          </p:spPr>
          <p:txBody>
            <a:bodyPr spcFirstLastPara="1" wrap="square" lIns="360000" tIns="45700" rIns="91425" bIns="45700" anchor="ctr" anchorCtr="0">
              <a:noAutofit/>
            </a:bodyPr>
            <a:lstStyle/>
            <a:p>
              <a:pPr marL="180975" lvl="1"/>
              <a:endParaRPr sz="1800" b="1" i="0" u="none" strike="noStrike" cap="none">
                <a:solidFill>
                  <a:schemeClr val="accent6"/>
                </a:solidFill>
                <a:latin typeface="Roboto"/>
                <a:ea typeface="Roboto"/>
                <a:cs typeface="Roboto"/>
                <a:sym typeface="Roboto"/>
              </a:endParaRPr>
            </a:p>
          </p:txBody>
        </p:sp>
        <p:sp>
          <p:nvSpPr>
            <p:cNvPr id="22" name="Google Shape;1063;p44">
              <a:extLst>
                <a:ext uri="{FF2B5EF4-FFF2-40B4-BE49-F238E27FC236}">
                  <a16:creationId xmlns:a16="http://schemas.microsoft.com/office/drawing/2014/main" id="{AC1546A2-FD53-44FE-870A-79E9FAD576A2}"/>
                </a:ext>
              </a:extLst>
            </p:cNvPr>
            <p:cNvSpPr/>
            <p:nvPr/>
          </p:nvSpPr>
          <p:spPr>
            <a:xfrm rot="10800000">
              <a:off x="580243" y="3449229"/>
              <a:ext cx="260430" cy="16995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grpSp>
      <p:sp>
        <p:nvSpPr>
          <p:cNvPr id="23" name="Google Shape;73;p29">
            <a:extLst>
              <a:ext uri="{FF2B5EF4-FFF2-40B4-BE49-F238E27FC236}">
                <a16:creationId xmlns:a16="http://schemas.microsoft.com/office/drawing/2014/main" id="{35181435-E29D-4576-B722-684409F6D57A}"/>
              </a:ext>
            </a:extLst>
          </p:cNvPr>
          <p:cNvSpPr txBox="1">
            <a:spLocks noGrp="1"/>
          </p:cNvSpPr>
          <p:nvPr>
            <p:ph type="body" idx="19"/>
          </p:nvPr>
        </p:nvSpPr>
        <p:spPr>
          <a:xfrm>
            <a:off x="544202" y="2874201"/>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73;p29">
            <a:extLst>
              <a:ext uri="{FF2B5EF4-FFF2-40B4-BE49-F238E27FC236}">
                <a16:creationId xmlns:a16="http://schemas.microsoft.com/office/drawing/2014/main" id="{DAC0684A-DB7D-4FE9-A4BA-548BEF2F68E7}"/>
              </a:ext>
            </a:extLst>
          </p:cNvPr>
          <p:cNvSpPr txBox="1">
            <a:spLocks noGrp="1"/>
          </p:cNvSpPr>
          <p:nvPr>
            <p:ph type="body" idx="20"/>
          </p:nvPr>
        </p:nvSpPr>
        <p:spPr>
          <a:xfrm>
            <a:off x="8021197" y="2869256"/>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73;p29">
            <a:extLst>
              <a:ext uri="{FF2B5EF4-FFF2-40B4-BE49-F238E27FC236}">
                <a16:creationId xmlns:a16="http://schemas.microsoft.com/office/drawing/2014/main" id="{0A75AB4B-309C-4DFA-B7A9-52E490A45CFC}"/>
              </a:ext>
            </a:extLst>
          </p:cNvPr>
          <p:cNvSpPr txBox="1">
            <a:spLocks noGrp="1"/>
          </p:cNvSpPr>
          <p:nvPr>
            <p:ph type="body" idx="21"/>
          </p:nvPr>
        </p:nvSpPr>
        <p:spPr>
          <a:xfrm>
            <a:off x="4289426" y="2869256"/>
            <a:ext cx="3214205" cy="868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a:solidFill>
                  <a:schemeClr val="accent6"/>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Объект 2">
            <a:extLst>
              <a:ext uri="{FF2B5EF4-FFF2-40B4-BE49-F238E27FC236}">
                <a16:creationId xmlns:a16="http://schemas.microsoft.com/office/drawing/2014/main" id="{2BBC8624-AAD9-42DF-8A73-08FA5AB0A70E}"/>
              </a:ext>
            </a:extLst>
          </p:cNvPr>
          <p:cNvSpPr>
            <a:spLocks noGrp="1"/>
          </p:cNvSpPr>
          <p:nvPr>
            <p:ph idx="1"/>
          </p:nvPr>
        </p:nvSpPr>
        <p:spPr>
          <a:xfrm>
            <a:off x="937123" y="3766891"/>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7" name="Объект 2">
            <a:extLst>
              <a:ext uri="{FF2B5EF4-FFF2-40B4-BE49-F238E27FC236}">
                <a16:creationId xmlns:a16="http://schemas.microsoft.com/office/drawing/2014/main" id="{0E8B18C2-B495-49F8-B25D-DD176970FB60}"/>
              </a:ext>
            </a:extLst>
          </p:cNvPr>
          <p:cNvSpPr>
            <a:spLocks noGrp="1"/>
          </p:cNvSpPr>
          <p:nvPr>
            <p:ph idx="22"/>
          </p:nvPr>
        </p:nvSpPr>
        <p:spPr>
          <a:xfrm>
            <a:off x="8399932" y="3754874"/>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8" name="Объект 2">
            <a:extLst>
              <a:ext uri="{FF2B5EF4-FFF2-40B4-BE49-F238E27FC236}">
                <a16:creationId xmlns:a16="http://schemas.microsoft.com/office/drawing/2014/main" id="{3A27C55A-89A9-4568-9F04-610B691FC710}"/>
              </a:ext>
            </a:extLst>
          </p:cNvPr>
          <p:cNvSpPr>
            <a:spLocks noGrp="1"/>
          </p:cNvSpPr>
          <p:nvPr>
            <p:ph idx="23"/>
          </p:nvPr>
        </p:nvSpPr>
        <p:spPr>
          <a:xfrm>
            <a:off x="4669064" y="3737556"/>
            <a:ext cx="2769329" cy="1324654"/>
          </a:xfrm>
        </p:spPr>
        <p:txBody>
          <a:bodyPr>
            <a:normAutofit/>
          </a:bodyPr>
          <a:lstStyle>
            <a:lvl1pPr>
              <a:lnSpc>
                <a:spcPct val="100000"/>
              </a:lnSpc>
              <a:buClr>
                <a:schemeClr val="accent3"/>
              </a:buClr>
              <a:buSzPct val="110000"/>
              <a:defRPr sz="1400"/>
            </a:lvl1pPr>
            <a:lvl2pPr marL="457200" indent="0">
              <a:buNone/>
              <a:defRPr sz="2200"/>
            </a:lvl2pPr>
            <a:lvl3pPr>
              <a:defRPr sz="2200"/>
            </a:lvl3pPr>
            <a:lvl4pPr>
              <a:defRPr sz="2200"/>
            </a:lvl4pPr>
            <a:lvl5pPr>
              <a:defRPr sz="2200"/>
            </a:lvl5pPr>
          </a:lstStyle>
          <a:p>
            <a:pPr lvl="0"/>
            <a:r>
              <a:rPr lang="ru-RU"/>
              <a:t>Образец текста</a:t>
            </a:r>
          </a:p>
        </p:txBody>
      </p:sp>
    </p:spTree>
    <p:extLst>
      <p:ext uri="{BB962C8B-B14F-4D97-AF65-F5344CB8AC3E}">
        <p14:creationId xmlns:p14="http://schemas.microsoft.com/office/powerpoint/2010/main" val="1748194867"/>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Заголовок и объект">
    <p:spTree>
      <p:nvGrpSpPr>
        <p:cNvPr id="1" name=""/>
        <p:cNvGrpSpPr/>
        <p:nvPr/>
      </p:nvGrpSpPr>
      <p:grpSpPr>
        <a:xfrm>
          <a:off x="0" y="0"/>
          <a:ext cx="0" cy="0"/>
          <a:chOff x="0" y="0"/>
          <a:chExt cx="0" cy="0"/>
        </a:xfrm>
      </p:grpSpPr>
      <p:sp>
        <p:nvSpPr>
          <p:cNvPr id="28" name="Прямоугольник 27">
            <a:extLst>
              <a:ext uri="{FF2B5EF4-FFF2-40B4-BE49-F238E27FC236}">
                <a16:creationId xmlns:a16="http://schemas.microsoft.com/office/drawing/2014/main" id="{C1097A39-8EB6-48FA-9016-11809AD3634E}"/>
              </a:ext>
            </a:extLst>
          </p:cNvPr>
          <p:cNvSpPr/>
          <p:nvPr userDrawn="1"/>
        </p:nvSpPr>
        <p:spPr>
          <a:xfrm>
            <a:off x="839788" y="3632991"/>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рямоугольник 28">
            <a:extLst>
              <a:ext uri="{FF2B5EF4-FFF2-40B4-BE49-F238E27FC236}">
                <a16:creationId xmlns:a16="http://schemas.microsoft.com/office/drawing/2014/main" id="{D0EB2D6C-ED0E-4F87-9C6B-47BD0F62D832}"/>
              </a:ext>
            </a:extLst>
          </p:cNvPr>
          <p:cNvSpPr/>
          <p:nvPr userDrawn="1"/>
        </p:nvSpPr>
        <p:spPr>
          <a:xfrm>
            <a:off x="839788" y="4972997"/>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a:extLst>
              <a:ext uri="{FF2B5EF4-FFF2-40B4-BE49-F238E27FC236}">
                <a16:creationId xmlns:a16="http://schemas.microsoft.com/office/drawing/2014/main" id="{D7841E2D-C39D-470F-9DA9-26CC32B52D66}"/>
              </a:ext>
            </a:extLst>
          </p:cNvPr>
          <p:cNvSpPr/>
          <p:nvPr userDrawn="1"/>
        </p:nvSpPr>
        <p:spPr>
          <a:xfrm>
            <a:off x="5951541" y="2243280"/>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a:extLst>
              <a:ext uri="{FF2B5EF4-FFF2-40B4-BE49-F238E27FC236}">
                <a16:creationId xmlns:a16="http://schemas.microsoft.com/office/drawing/2014/main" id="{9A70DE6A-8BA9-4257-971D-6A0F581A3C72}"/>
              </a:ext>
            </a:extLst>
          </p:cNvPr>
          <p:cNvSpPr/>
          <p:nvPr userDrawn="1"/>
        </p:nvSpPr>
        <p:spPr>
          <a:xfrm>
            <a:off x="5951541" y="3632991"/>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665B011C-85AF-4E01-8BD4-AE5084CD2A06}"/>
              </a:ext>
            </a:extLst>
          </p:cNvPr>
          <p:cNvSpPr/>
          <p:nvPr userDrawn="1"/>
        </p:nvSpPr>
        <p:spPr>
          <a:xfrm>
            <a:off x="5951541" y="4972997"/>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D7DDF03C-4D80-4114-B79D-4AFB20ED5052}"/>
              </a:ext>
            </a:extLst>
          </p:cNvPr>
          <p:cNvSpPr/>
          <p:nvPr userDrawn="1"/>
        </p:nvSpPr>
        <p:spPr>
          <a:xfrm>
            <a:off x="839788" y="2292985"/>
            <a:ext cx="774846" cy="774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5" name="Google Shape;73;p29">
            <a:extLst>
              <a:ext uri="{FF2B5EF4-FFF2-40B4-BE49-F238E27FC236}">
                <a16:creationId xmlns:a16="http://schemas.microsoft.com/office/drawing/2014/main" id="{5A994A87-10DC-43AD-B1C9-146F4EDBB7B2}"/>
              </a:ext>
            </a:extLst>
          </p:cNvPr>
          <p:cNvSpPr txBox="1">
            <a:spLocks noGrp="1"/>
          </p:cNvSpPr>
          <p:nvPr>
            <p:ph type="body" idx="22"/>
          </p:nvPr>
        </p:nvSpPr>
        <p:spPr>
          <a:xfrm>
            <a:off x="1783192" y="2166213"/>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73;p29">
            <a:extLst>
              <a:ext uri="{FF2B5EF4-FFF2-40B4-BE49-F238E27FC236}">
                <a16:creationId xmlns:a16="http://schemas.microsoft.com/office/drawing/2014/main" id="{9555AB40-7343-41C6-BEE4-8760DBB59879}"/>
              </a:ext>
            </a:extLst>
          </p:cNvPr>
          <p:cNvSpPr txBox="1">
            <a:spLocks noGrp="1"/>
          </p:cNvSpPr>
          <p:nvPr>
            <p:ph type="body" idx="23"/>
          </p:nvPr>
        </p:nvSpPr>
        <p:spPr>
          <a:xfrm>
            <a:off x="1783191" y="3498127"/>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73;p29">
            <a:extLst>
              <a:ext uri="{FF2B5EF4-FFF2-40B4-BE49-F238E27FC236}">
                <a16:creationId xmlns:a16="http://schemas.microsoft.com/office/drawing/2014/main" id="{3CDA0A0B-9D96-4F94-8DCD-79E85C9D3561}"/>
              </a:ext>
            </a:extLst>
          </p:cNvPr>
          <p:cNvSpPr txBox="1">
            <a:spLocks noGrp="1"/>
          </p:cNvSpPr>
          <p:nvPr>
            <p:ph type="body" idx="24"/>
          </p:nvPr>
        </p:nvSpPr>
        <p:spPr>
          <a:xfrm>
            <a:off x="1783190" y="4866552"/>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73;p29">
            <a:extLst>
              <a:ext uri="{FF2B5EF4-FFF2-40B4-BE49-F238E27FC236}">
                <a16:creationId xmlns:a16="http://schemas.microsoft.com/office/drawing/2014/main" id="{B33D6EA5-8A9E-42F9-9DEB-32785CD76D7A}"/>
              </a:ext>
            </a:extLst>
          </p:cNvPr>
          <p:cNvSpPr txBox="1">
            <a:spLocks noGrp="1"/>
          </p:cNvSpPr>
          <p:nvPr>
            <p:ph type="body" idx="25"/>
          </p:nvPr>
        </p:nvSpPr>
        <p:spPr>
          <a:xfrm>
            <a:off x="6894943" y="2166214"/>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73;p29">
            <a:extLst>
              <a:ext uri="{FF2B5EF4-FFF2-40B4-BE49-F238E27FC236}">
                <a16:creationId xmlns:a16="http://schemas.microsoft.com/office/drawing/2014/main" id="{D3F69464-5139-44A6-B7EF-D6A44E928543}"/>
              </a:ext>
            </a:extLst>
          </p:cNvPr>
          <p:cNvSpPr txBox="1">
            <a:spLocks noGrp="1"/>
          </p:cNvSpPr>
          <p:nvPr>
            <p:ph type="body" idx="26"/>
          </p:nvPr>
        </p:nvSpPr>
        <p:spPr>
          <a:xfrm>
            <a:off x="6894942" y="3498128"/>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73;p29">
            <a:extLst>
              <a:ext uri="{FF2B5EF4-FFF2-40B4-BE49-F238E27FC236}">
                <a16:creationId xmlns:a16="http://schemas.microsoft.com/office/drawing/2014/main" id="{3AB77233-E0FB-44BE-9D7C-5D5AFF9C4AF1}"/>
              </a:ext>
            </a:extLst>
          </p:cNvPr>
          <p:cNvSpPr txBox="1">
            <a:spLocks noGrp="1"/>
          </p:cNvSpPr>
          <p:nvPr>
            <p:ph type="body" idx="27"/>
          </p:nvPr>
        </p:nvSpPr>
        <p:spPr>
          <a:xfrm>
            <a:off x="6894941" y="4866553"/>
            <a:ext cx="3682423" cy="1044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4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 name="Рисунок 4">
            <a:extLst>
              <a:ext uri="{FF2B5EF4-FFF2-40B4-BE49-F238E27FC236}">
                <a16:creationId xmlns:a16="http://schemas.microsoft.com/office/drawing/2014/main" id="{9C35F195-7D49-4551-9CFF-BA176F6B02E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99556" y="2391295"/>
            <a:ext cx="478817" cy="478817"/>
          </a:xfrm>
          <a:prstGeom prst="rect">
            <a:avLst/>
          </a:prstGeom>
        </p:spPr>
      </p:pic>
      <p:pic>
        <p:nvPicPr>
          <p:cNvPr id="24" name="Рисунок 23">
            <a:extLst>
              <a:ext uri="{FF2B5EF4-FFF2-40B4-BE49-F238E27FC236}">
                <a16:creationId xmlns:a16="http://schemas.microsoft.com/office/drawing/2014/main" id="{283F6B18-9BC2-455B-90B0-CF43A0C218A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76615" y="2461136"/>
            <a:ext cx="501192" cy="438544"/>
          </a:xfrm>
          <a:prstGeom prst="rect">
            <a:avLst/>
          </a:prstGeom>
        </p:spPr>
      </p:pic>
      <p:pic>
        <p:nvPicPr>
          <p:cNvPr id="25" name="Рисунок 24">
            <a:extLst>
              <a:ext uri="{FF2B5EF4-FFF2-40B4-BE49-F238E27FC236}">
                <a16:creationId xmlns:a16="http://schemas.microsoft.com/office/drawing/2014/main" id="{6E644701-D30B-499F-8464-33688D607C8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3884" y="5146026"/>
            <a:ext cx="446655" cy="428789"/>
          </a:xfrm>
          <a:prstGeom prst="rect">
            <a:avLst/>
          </a:prstGeom>
        </p:spPr>
      </p:pic>
      <p:pic>
        <p:nvPicPr>
          <p:cNvPr id="26" name="Рисунок 25">
            <a:extLst>
              <a:ext uri="{FF2B5EF4-FFF2-40B4-BE49-F238E27FC236}">
                <a16:creationId xmlns:a16="http://schemas.microsoft.com/office/drawing/2014/main" id="{1168D543-DC41-4851-8C60-ED58068C680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000811" y="3784171"/>
            <a:ext cx="452800" cy="472487"/>
          </a:xfrm>
          <a:prstGeom prst="rect">
            <a:avLst/>
          </a:prstGeom>
        </p:spPr>
      </p:pic>
      <p:pic>
        <p:nvPicPr>
          <p:cNvPr id="33" name="Рисунок 32">
            <a:extLst>
              <a:ext uri="{FF2B5EF4-FFF2-40B4-BE49-F238E27FC236}">
                <a16:creationId xmlns:a16="http://schemas.microsoft.com/office/drawing/2014/main" id="{91805B61-F0E7-457D-849F-01FB52A16DA3}"/>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128318" y="3802245"/>
            <a:ext cx="421293" cy="436339"/>
          </a:xfrm>
          <a:prstGeom prst="rect">
            <a:avLst/>
          </a:prstGeom>
        </p:spPr>
      </p:pic>
      <p:pic>
        <p:nvPicPr>
          <p:cNvPr id="34" name="Рисунок 33">
            <a:extLst>
              <a:ext uri="{FF2B5EF4-FFF2-40B4-BE49-F238E27FC236}">
                <a16:creationId xmlns:a16="http://schemas.microsoft.com/office/drawing/2014/main" id="{0D5EBFD9-1799-4215-9750-64B60B9E20C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110283" y="5139116"/>
            <a:ext cx="457362" cy="442609"/>
          </a:xfrm>
          <a:prstGeom prst="rect">
            <a:avLst/>
          </a:prstGeom>
        </p:spPr>
      </p:pic>
      <p:sp>
        <p:nvSpPr>
          <p:cNvPr id="35" name="Заголовок 1">
            <a:extLst>
              <a:ext uri="{FF2B5EF4-FFF2-40B4-BE49-F238E27FC236}">
                <a16:creationId xmlns:a16="http://schemas.microsoft.com/office/drawing/2014/main" id="{EC97FEEC-CD91-4904-96B4-D5534EABDAAD}"/>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510241879"/>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guide id="5" orient="horz" pos="1502" userDrawn="1">
          <p15:clr>
            <a:srgbClr val="FBAE40"/>
          </p15:clr>
        </p15:guide>
        <p15:guide id="6" orient="horz" pos="2341" userDrawn="1">
          <p15:clr>
            <a:srgbClr val="FBAE40"/>
          </p15:clr>
        </p15:guide>
        <p15:guide id="7" orient="horz" pos="3203" userDrawn="1">
          <p15:clr>
            <a:srgbClr val="FBAE40"/>
          </p15:clr>
        </p15:guide>
        <p15:guide id="8" pos="4407" userDrawn="1">
          <p15:clr>
            <a:srgbClr val="FBAE40"/>
          </p15:clr>
        </p15:guide>
        <p15:guide id="9" pos="118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4C7782C6-68A0-4BB4-9832-323353250C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1994" b="12634"/>
          <a:stretch/>
        </p:blipFill>
        <p:spPr>
          <a:xfrm>
            <a:off x="0" y="0"/>
            <a:ext cx="12539242" cy="6858000"/>
          </a:xfrm>
          <a:prstGeom prst="rect">
            <a:avLst/>
          </a:prstGeom>
        </p:spPr>
      </p:pic>
      <p:pic>
        <p:nvPicPr>
          <p:cNvPr id="3" name="Рисунок 2">
            <a:extLst>
              <a:ext uri="{FF2B5EF4-FFF2-40B4-BE49-F238E27FC236}">
                <a16:creationId xmlns:a16="http://schemas.microsoft.com/office/drawing/2014/main" id="{56B167C8-806A-43E5-8BEA-FE8118D22BE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2223" y="527738"/>
            <a:ext cx="2996872" cy="811184"/>
          </a:xfrm>
          <a:prstGeom prst="rect">
            <a:avLst/>
          </a:prstGeom>
        </p:spPr>
      </p:pic>
      <p:sp>
        <p:nvSpPr>
          <p:cNvPr id="16" name="Заголовок 1">
            <a:extLst>
              <a:ext uri="{FF2B5EF4-FFF2-40B4-BE49-F238E27FC236}">
                <a16:creationId xmlns:a16="http://schemas.microsoft.com/office/drawing/2014/main" id="{5D9FCF26-2672-4427-9DBB-B0226F9DFA81}"/>
              </a:ext>
            </a:extLst>
          </p:cNvPr>
          <p:cNvSpPr>
            <a:spLocks noGrp="1"/>
          </p:cNvSpPr>
          <p:nvPr>
            <p:ph type="ctrTitle"/>
          </p:nvPr>
        </p:nvSpPr>
        <p:spPr>
          <a:xfrm>
            <a:off x="777827" y="2099796"/>
            <a:ext cx="7883768" cy="1767256"/>
          </a:xfrm>
        </p:spPr>
        <p:txBody>
          <a:bodyPr anchor="b">
            <a:normAutofit/>
          </a:bodyPr>
          <a:lstStyle>
            <a:lvl1pPr algn="l">
              <a:lnSpc>
                <a:spcPct val="100000"/>
              </a:lnSpc>
              <a:defRPr sz="4400">
                <a:solidFill>
                  <a:schemeClr val="accent6"/>
                </a:solidFill>
              </a:defRPr>
            </a:lvl1pPr>
          </a:lstStyle>
          <a:p>
            <a:r>
              <a:rPr lang="ru-RU"/>
              <a:t>Образец заголовка</a:t>
            </a:r>
          </a:p>
        </p:txBody>
      </p:sp>
      <p:sp>
        <p:nvSpPr>
          <p:cNvPr id="17" name="Текст 2">
            <a:extLst>
              <a:ext uri="{FF2B5EF4-FFF2-40B4-BE49-F238E27FC236}">
                <a16:creationId xmlns:a16="http://schemas.microsoft.com/office/drawing/2014/main" id="{9460C41E-4CA5-4826-BFF4-23CD5E44B184}"/>
              </a:ext>
            </a:extLst>
          </p:cNvPr>
          <p:cNvSpPr>
            <a:spLocks noGrp="1"/>
          </p:cNvSpPr>
          <p:nvPr>
            <p:ph type="body" idx="1"/>
          </p:nvPr>
        </p:nvSpPr>
        <p:spPr>
          <a:xfrm>
            <a:off x="777827" y="4341715"/>
            <a:ext cx="6668085" cy="1500187"/>
          </a:xfrm>
        </p:spPr>
        <p:txBody>
          <a:bodyPr/>
          <a:lstStyle>
            <a:lvl1pPr marL="0" indent="0">
              <a:lnSpc>
                <a:spcPct val="100000"/>
              </a:lnSpc>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8" name="Прямоугольник 17">
            <a:extLst>
              <a:ext uri="{FF2B5EF4-FFF2-40B4-BE49-F238E27FC236}">
                <a16:creationId xmlns:a16="http://schemas.microsoft.com/office/drawing/2014/main" id="{38CA21E9-93AC-4CD8-847A-8EE36DD80FD8}"/>
              </a:ext>
            </a:extLst>
          </p:cNvPr>
          <p:cNvSpPr/>
          <p:nvPr userDrawn="1"/>
        </p:nvSpPr>
        <p:spPr>
          <a:xfrm>
            <a:off x="880647" y="4071911"/>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8575014"/>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063"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499407"/>
            <a:ext cx="2140381" cy="599261"/>
          </a:xfrm>
          <a:prstGeom prst="rect">
            <a:avLst/>
          </a:prstGeom>
          <a:noFill/>
          <a:ln>
            <a:noFill/>
          </a:ln>
        </p:spPr>
      </p:pic>
      <p:grpSp>
        <p:nvGrpSpPr>
          <p:cNvPr id="5" name="Группа 4">
            <a:extLst>
              <a:ext uri="{FF2B5EF4-FFF2-40B4-BE49-F238E27FC236}">
                <a16:creationId xmlns:a16="http://schemas.microsoft.com/office/drawing/2014/main" id="{6721E41A-F469-4CB2-9D7F-8DF8E7E08421}"/>
              </a:ext>
            </a:extLst>
          </p:cNvPr>
          <p:cNvGrpSpPr/>
          <p:nvPr userDrawn="1"/>
        </p:nvGrpSpPr>
        <p:grpSpPr>
          <a:xfrm>
            <a:off x="1552091" y="1890707"/>
            <a:ext cx="1015126" cy="1491893"/>
            <a:chOff x="1132991" y="1863000"/>
            <a:chExt cx="1015126" cy="1491893"/>
          </a:xfrm>
        </p:grpSpPr>
        <p:grpSp>
          <p:nvGrpSpPr>
            <p:cNvPr id="6" name="Google Shape;2895;p160">
              <a:extLst>
                <a:ext uri="{FF2B5EF4-FFF2-40B4-BE49-F238E27FC236}">
                  <a16:creationId xmlns:a16="http://schemas.microsoft.com/office/drawing/2014/main" id="{4BC1B4FB-9879-4F47-BEBB-C8E83C02F83D}"/>
                </a:ext>
              </a:extLst>
            </p:cNvPr>
            <p:cNvGrpSpPr/>
            <p:nvPr userDrawn="1"/>
          </p:nvGrpSpPr>
          <p:grpSpPr>
            <a:xfrm>
              <a:off x="1132991" y="1863000"/>
              <a:ext cx="1015126" cy="1144436"/>
              <a:chOff x="649288" y="2322307"/>
              <a:chExt cx="1080598" cy="1218248"/>
            </a:xfrm>
          </p:grpSpPr>
          <p:grpSp>
            <p:nvGrpSpPr>
              <p:cNvPr id="8" name="Google Shape;2896;p160">
                <a:extLst>
                  <a:ext uri="{FF2B5EF4-FFF2-40B4-BE49-F238E27FC236}">
                    <a16:creationId xmlns:a16="http://schemas.microsoft.com/office/drawing/2014/main" id="{9EFA8D97-6216-430C-8866-6C05ED3AE6B2}"/>
                  </a:ext>
                </a:extLst>
              </p:cNvPr>
              <p:cNvGrpSpPr/>
              <p:nvPr/>
            </p:nvGrpSpPr>
            <p:grpSpPr>
              <a:xfrm>
                <a:off x="649288" y="2322307"/>
                <a:ext cx="1080598" cy="1218248"/>
                <a:chOff x="969963" y="2154237"/>
                <a:chExt cx="1582737" cy="1784351"/>
              </a:xfrm>
            </p:grpSpPr>
            <p:sp>
              <p:nvSpPr>
                <p:cNvPr id="10" name="Google Shape;2897;p160">
                  <a:extLst>
                    <a:ext uri="{FF2B5EF4-FFF2-40B4-BE49-F238E27FC236}">
                      <a16:creationId xmlns:a16="http://schemas.microsoft.com/office/drawing/2014/main" id="{82599A11-3CC3-476F-89AC-0CB632D135DF}"/>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2" name="Google Shape;2898;p160">
                  <a:extLst>
                    <a:ext uri="{FF2B5EF4-FFF2-40B4-BE49-F238E27FC236}">
                      <a16:creationId xmlns:a16="http://schemas.microsoft.com/office/drawing/2014/main" id="{D7FCD9A8-5969-4FF6-B80F-EBDD91AF42E0}"/>
                    </a:ext>
                  </a:extLst>
                </p:cNvPr>
                <p:cNvSpPr/>
                <p:nvPr/>
              </p:nvSpPr>
              <p:spPr>
                <a:xfrm>
                  <a:off x="1176338" y="2359025"/>
                  <a:ext cx="1203325" cy="1204913"/>
                </a:xfrm>
                <a:prstGeom prst="ellipse">
                  <a:avLst/>
                </a:pr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3" name="Google Shape;2899;p160">
                  <a:extLst>
                    <a:ext uri="{FF2B5EF4-FFF2-40B4-BE49-F238E27FC236}">
                      <a16:creationId xmlns:a16="http://schemas.microsoft.com/office/drawing/2014/main" id="{50A37C11-5477-4D4E-A761-DAF177A4A58E}"/>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14" name="Google Shape;2900;p160">
                  <a:extLst>
                    <a:ext uri="{FF2B5EF4-FFF2-40B4-BE49-F238E27FC236}">
                      <a16:creationId xmlns:a16="http://schemas.microsoft.com/office/drawing/2014/main" id="{906F3FD8-42D2-44B2-BF4B-5255B1C69E3E}"/>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9" name="Google Shape;2901;p160">
                <a:extLst>
                  <a:ext uri="{FF2B5EF4-FFF2-40B4-BE49-F238E27FC236}">
                    <a16:creationId xmlns:a16="http://schemas.microsoft.com/office/drawing/2014/main" id="{0C402AD0-B395-495F-B032-5C86233F139C}"/>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1</a:t>
                </a:r>
                <a:endParaRPr sz="1600" b="1">
                  <a:solidFill>
                    <a:schemeClr val="accent6"/>
                  </a:solidFill>
                  <a:latin typeface="Roboto"/>
                  <a:ea typeface="Roboto"/>
                  <a:cs typeface="Roboto"/>
                  <a:sym typeface="Roboto"/>
                </a:endParaRPr>
              </a:p>
            </p:txBody>
          </p:sp>
        </p:grpSp>
        <p:grpSp>
          <p:nvGrpSpPr>
            <p:cNvPr id="44" name="Google Shape;2941;p160">
              <a:extLst>
                <a:ext uri="{FF2B5EF4-FFF2-40B4-BE49-F238E27FC236}">
                  <a16:creationId xmlns:a16="http://schemas.microsoft.com/office/drawing/2014/main" id="{2E53F4CD-6B8F-4213-934D-0EDB17CB2CB7}"/>
                </a:ext>
              </a:extLst>
            </p:cNvPr>
            <p:cNvGrpSpPr/>
            <p:nvPr userDrawn="1"/>
          </p:nvGrpSpPr>
          <p:grpSpPr>
            <a:xfrm>
              <a:off x="1520008" y="3107760"/>
              <a:ext cx="247133" cy="247133"/>
              <a:chOff x="1077401" y="3671701"/>
              <a:chExt cx="247133" cy="247133"/>
            </a:xfrm>
          </p:grpSpPr>
          <p:sp>
            <p:nvSpPr>
              <p:cNvPr id="45" name="Google Shape;2942;p160">
                <a:extLst>
                  <a:ext uri="{FF2B5EF4-FFF2-40B4-BE49-F238E27FC236}">
                    <a16:creationId xmlns:a16="http://schemas.microsoft.com/office/drawing/2014/main" id="{290B2D91-59D5-4DCF-A961-BEFF0748DF51}"/>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46" name="Google Shape;2943;p160">
                <a:extLst>
                  <a:ext uri="{FF2B5EF4-FFF2-40B4-BE49-F238E27FC236}">
                    <a16:creationId xmlns:a16="http://schemas.microsoft.com/office/drawing/2014/main" id="{5708A836-F589-404F-9C19-7DB71B0C17D2}"/>
                  </a:ext>
                </a:extLst>
              </p:cNvPr>
              <p:cNvSpPr/>
              <p:nvPr/>
            </p:nvSpPr>
            <p:spPr>
              <a:xfrm>
                <a:off x="1136909" y="3731209"/>
                <a:ext cx="128116" cy="128116"/>
              </a:xfrm>
              <a:prstGeom prst="ellipse">
                <a:avLst/>
              </a:pr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68" name="Группа 67">
            <a:extLst>
              <a:ext uri="{FF2B5EF4-FFF2-40B4-BE49-F238E27FC236}">
                <a16:creationId xmlns:a16="http://schemas.microsoft.com/office/drawing/2014/main" id="{61D5F6D2-B184-4620-A6C5-CF035F8DD520}"/>
              </a:ext>
            </a:extLst>
          </p:cNvPr>
          <p:cNvGrpSpPr/>
          <p:nvPr userDrawn="1"/>
        </p:nvGrpSpPr>
        <p:grpSpPr>
          <a:xfrm>
            <a:off x="4269103" y="1901546"/>
            <a:ext cx="1015127" cy="1471529"/>
            <a:chOff x="3335653" y="1883364"/>
            <a:chExt cx="1015127" cy="1471529"/>
          </a:xfrm>
        </p:grpSpPr>
        <p:grpSp>
          <p:nvGrpSpPr>
            <p:cNvPr id="15" name="Google Shape;2913;p160">
              <a:extLst>
                <a:ext uri="{FF2B5EF4-FFF2-40B4-BE49-F238E27FC236}">
                  <a16:creationId xmlns:a16="http://schemas.microsoft.com/office/drawing/2014/main" id="{93425677-FC14-433E-A167-64E665C129D2}"/>
                </a:ext>
              </a:extLst>
            </p:cNvPr>
            <p:cNvGrpSpPr/>
            <p:nvPr userDrawn="1"/>
          </p:nvGrpSpPr>
          <p:grpSpPr>
            <a:xfrm>
              <a:off x="3335653" y="1883364"/>
              <a:ext cx="1015127" cy="1144436"/>
              <a:chOff x="649287" y="2322307"/>
              <a:chExt cx="1080599" cy="1218248"/>
            </a:xfrm>
          </p:grpSpPr>
          <p:grpSp>
            <p:nvGrpSpPr>
              <p:cNvPr id="17" name="Google Shape;2914;p160">
                <a:extLst>
                  <a:ext uri="{FF2B5EF4-FFF2-40B4-BE49-F238E27FC236}">
                    <a16:creationId xmlns:a16="http://schemas.microsoft.com/office/drawing/2014/main" id="{7C5D1928-0336-45F8-B645-117909A1167C}"/>
                  </a:ext>
                </a:extLst>
              </p:cNvPr>
              <p:cNvGrpSpPr/>
              <p:nvPr/>
            </p:nvGrpSpPr>
            <p:grpSpPr>
              <a:xfrm>
                <a:off x="649287" y="2322307"/>
                <a:ext cx="1080597" cy="1218248"/>
                <a:chOff x="969963" y="2154237"/>
                <a:chExt cx="1582737" cy="1784351"/>
              </a:xfrm>
            </p:grpSpPr>
            <p:sp>
              <p:nvSpPr>
                <p:cNvPr id="19" name="Google Shape;2915;p160">
                  <a:extLst>
                    <a:ext uri="{FF2B5EF4-FFF2-40B4-BE49-F238E27FC236}">
                      <a16:creationId xmlns:a16="http://schemas.microsoft.com/office/drawing/2014/main" id="{3512D943-230F-41CE-AB96-9EDBF4B2D152}"/>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0" name="Google Shape;2916;p160">
                  <a:extLst>
                    <a:ext uri="{FF2B5EF4-FFF2-40B4-BE49-F238E27FC236}">
                      <a16:creationId xmlns:a16="http://schemas.microsoft.com/office/drawing/2014/main" id="{37A3311E-DED3-4F50-8702-58EBA6B6CC85}"/>
                    </a:ext>
                  </a:extLst>
                </p:cNvPr>
                <p:cNvSpPr/>
                <p:nvPr/>
              </p:nvSpPr>
              <p:spPr>
                <a:xfrm>
                  <a:off x="1176338" y="2359025"/>
                  <a:ext cx="1203325" cy="1204913"/>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1" name="Google Shape;2917;p160">
                  <a:extLst>
                    <a:ext uri="{FF2B5EF4-FFF2-40B4-BE49-F238E27FC236}">
                      <a16:creationId xmlns:a16="http://schemas.microsoft.com/office/drawing/2014/main" id="{D122A75B-F41C-4DE1-80A1-8946D8ACF8A0}"/>
                    </a:ext>
                  </a:extLst>
                </p:cNvPr>
                <p:cNvSpPr/>
                <p:nvPr userDrawn="1"/>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2" name="Google Shape;2918;p160">
                  <a:extLst>
                    <a:ext uri="{FF2B5EF4-FFF2-40B4-BE49-F238E27FC236}">
                      <a16:creationId xmlns:a16="http://schemas.microsoft.com/office/drawing/2014/main" id="{9E7C85B8-EE39-461D-BDED-857BAF2E7230}"/>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18" name="Google Shape;2919;p160">
                <a:extLst>
                  <a:ext uri="{FF2B5EF4-FFF2-40B4-BE49-F238E27FC236}">
                    <a16:creationId xmlns:a16="http://schemas.microsoft.com/office/drawing/2014/main" id="{24A2918D-AB32-4859-BD04-9872F77CF578}"/>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2</a:t>
                </a:r>
                <a:endParaRPr sz="1600" b="1">
                  <a:solidFill>
                    <a:schemeClr val="accent6"/>
                  </a:solidFill>
                  <a:latin typeface="Roboto"/>
                  <a:ea typeface="Roboto"/>
                  <a:cs typeface="Roboto"/>
                  <a:sym typeface="Roboto"/>
                </a:endParaRPr>
              </a:p>
            </p:txBody>
          </p:sp>
        </p:grpSp>
        <p:grpSp>
          <p:nvGrpSpPr>
            <p:cNvPr id="47" name="Google Shape;2944;p160">
              <a:extLst>
                <a:ext uri="{FF2B5EF4-FFF2-40B4-BE49-F238E27FC236}">
                  <a16:creationId xmlns:a16="http://schemas.microsoft.com/office/drawing/2014/main" id="{B3BE8456-ECDD-4404-834A-5BA1F0D9C62E}"/>
                </a:ext>
              </a:extLst>
            </p:cNvPr>
            <p:cNvGrpSpPr/>
            <p:nvPr userDrawn="1"/>
          </p:nvGrpSpPr>
          <p:grpSpPr>
            <a:xfrm>
              <a:off x="3719651" y="3107760"/>
              <a:ext cx="247133" cy="247133"/>
              <a:chOff x="1077401" y="3671701"/>
              <a:chExt cx="247133" cy="247133"/>
            </a:xfrm>
          </p:grpSpPr>
          <p:sp>
            <p:nvSpPr>
              <p:cNvPr id="48" name="Google Shape;2945;p160">
                <a:extLst>
                  <a:ext uri="{FF2B5EF4-FFF2-40B4-BE49-F238E27FC236}">
                    <a16:creationId xmlns:a16="http://schemas.microsoft.com/office/drawing/2014/main" id="{16ECEAEC-FFBB-4A80-89E9-6D9D2C4C03E2}"/>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49" name="Google Shape;2946;p160">
                <a:extLst>
                  <a:ext uri="{FF2B5EF4-FFF2-40B4-BE49-F238E27FC236}">
                    <a16:creationId xmlns:a16="http://schemas.microsoft.com/office/drawing/2014/main" id="{8DCB5ABA-2580-4171-B54D-ADB22F7C57E5}"/>
                  </a:ext>
                </a:extLst>
              </p:cNvPr>
              <p:cNvSpPr/>
              <p:nvPr/>
            </p:nvSpPr>
            <p:spPr>
              <a:xfrm>
                <a:off x="1136909" y="3731209"/>
                <a:ext cx="128116" cy="128116"/>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4" name="Группа 3">
            <a:extLst>
              <a:ext uri="{FF2B5EF4-FFF2-40B4-BE49-F238E27FC236}">
                <a16:creationId xmlns:a16="http://schemas.microsoft.com/office/drawing/2014/main" id="{E4A517D0-FEC6-451A-A9D5-BF17621A884B}"/>
              </a:ext>
            </a:extLst>
          </p:cNvPr>
          <p:cNvGrpSpPr/>
          <p:nvPr userDrawn="1"/>
        </p:nvGrpSpPr>
        <p:grpSpPr>
          <a:xfrm>
            <a:off x="6970883" y="1878973"/>
            <a:ext cx="1015126" cy="1494102"/>
            <a:chOff x="5652381" y="2006265"/>
            <a:chExt cx="1015126" cy="1494102"/>
          </a:xfrm>
        </p:grpSpPr>
        <p:grpSp>
          <p:nvGrpSpPr>
            <p:cNvPr id="23" name="Google Shape;2920;p160">
              <a:extLst>
                <a:ext uri="{FF2B5EF4-FFF2-40B4-BE49-F238E27FC236}">
                  <a16:creationId xmlns:a16="http://schemas.microsoft.com/office/drawing/2014/main" id="{EE584961-C425-49F6-B98B-A7D52493F8F8}"/>
                </a:ext>
              </a:extLst>
            </p:cNvPr>
            <p:cNvGrpSpPr/>
            <p:nvPr userDrawn="1"/>
          </p:nvGrpSpPr>
          <p:grpSpPr>
            <a:xfrm>
              <a:off x="5652381" y="2006265"/>
              <a:ext cx="1015126" cy="1144436"/>
              <a:chOff x="649288" y="2322307"/>
              <a:chExt cx="1080598" cy="1218248"/>
            </a:xfrm>
          </p:grpSpPr>
          <p:grpSp>
            <p:nvGrpSpPr>
              <p:cNvPr id="24" name="Google Shape;2921;p160">
                <a:extLst>
                  <a:ext uri="{FF2B5EF4-FFF2-40B4-BE49-F238E27FC236}">
                    <a16:creationId xmlns:a16="http://schemas.microsoft.com/office/drawing/2014/main" id="{B3E61955-BAD1-4B60-86C2-7E38AD59F327}"/>
                  </a:ext>
                </a:extLst>
              </p:cNvPr>
              <p:cNvGrpSpPr/>
              <p:nvPr/>
            </p:nvGrpSpPr>
            <p:grpSpPr>
              <a:xfrm>
                <a:off x="649288" y="2322307"/>
                <a:ext cx="1080598" cy="1218248"/>
                <a:chOff x="969963" y="2154237"/>
                <a:chExt cx="1582737" cy="1784351"/>
              </a:xfrm>
            </p:grpSpPr>
            <p:sp>
              <p:nvSpPr>
                <p:cNvPr id="26" name="Google Shape;2922;p160">
                  <a:extLst>
                    <a:ext uri="{FF2B5EF4-FFF2-40B4-BE49-F238E27FC236}">
                      <a16:creationId xmlns:a16="http://schemas.microsoft.com/office/drawing/2014/main" id="{6EE176B8-9AC5-42C5-8C14-9D7C5F197854}"/>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7" name="Google Shape;2923;p160">
                  <a:extLst>
                    <a:ext uri="{FF2B5EF4-FFF2-40B4-BE49-F238E27FC236}">
                      <a16:creationId xmlns:a16="http://schemas.microsoft.com/office/drawing/2014/main" id="{082285F4-21C9-4C5F-9A30-D31111329187}"/>
                    </a:ext>
                  </a:extLst>
                </p:cNvPr>
                <p:cNvSpPr/>
                <p:nvPr/>
              </p:nvSpPr>
              <p:spPr>
                <a:xfrm>
                  <a:off x="1176338" y="2359025"/>
                  <a:ext cx="1203325" cy="1204913"/>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8" name="Google Shape;2924;p160">
                  <a:extLst>
                    <a:ext uri="{FF2B5EF4-FFF2-40B4-BE49-F238E27FC236}">
                      <a16:creationId xmlns:a16="http://schemas.microsoft.com/office/drawing/2014/main" id="{6D5583F1-F40C-47F3-81BB-4CD1C8806D06}"/>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29" name="Google Shape;2925;p160">
                  <a:extLst>
                    <a:ext uri="{FF2B5EF4-FFF2-40B4-BE49-F238E27FC236}">
                      <a16:creationId xmlns:a16="http://schemas.microsoft.com/office/drawing/2014/main" id="{E12FD029-8657-4488-AFED-49CD4819FE34}"/>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25" name="Google Shape;2926;p160">
                <a:extLst>
                  <a:ext uri="{FF2B5EF4-FFF2-40B4-BE49-F238E27FC236}">
                    <a16:creationId xmlns:a16="http://schemas.microsoft.com/office/drawing/2014/main" id="{B4DED301-C376-458B-86F6-13087A92D60C}"/>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3</a:t>
                </a:r>
                <a:endParaRPr sz="1600" b="1">
                  <a:solidFill>
                    <a:schemeClr val="accent6"/>
                  </a:solidFill>
                  <a:latin typeface="Roboto"/>
                  <a:ea typeface="Roboto"/>
                  <a:cs typeface="Roboto"/>
                  <a:sym typeface="Roboto"/>
                </a:endParaRPr>
              </a:p>
            </p:txBody>
          </p:sp>
        </p:grpSp>
        <p:grpSp>
          <p:nvGrpSpPr>
            <p:cNvPr id="50" name="Google Shape;2947;p160">
              <a:extLst>
                <a:ext uri="{FF2B5EF4-FFF2-40B4-BE49-F238E27FC236}">
                  <a16:creationId xmlns:a16="http://schemas.microsoft.com/office/drawing/2014/main" id="{013E0F38-8CB0-408B-974E-86F3021F3AD2}"/>
                </a:ext>
              </a:extLst>
            </p:cNvPr>
            <p:cNvGrpSpPr/>
            <p:nvPr userDrawn="1"/>
          </p:nvGrpSpPr>
          <p:grpSpPr>
            <a:xfrm>
              <a:off x="6033070" y="3253234"/>
              <a:ext cx="247133" cy="247133"/>
              <a:chOff x="1077401" y="3671701"/>
              <a:chExt cx="247133" cy="247133"/>
            </a:xfrm>
          </p:grpSpPr>
          <p:sp>
            <p:nvSpPr>
              <p:cNvPr id="51" name="Google Shape;2948;p160">
                <a:extLst>
                  <a:ext uri="{FF2B5EF4-FFF2-40B4-BE49-F238E27FC236}">
                    <a16:creationId xmlns:a16="http://schemas.microsoft.com/office/drawing/2014/main" id="{7FA041A9-38DC-49AC-8CEF-48CE98469C47}"/>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52" name="Google Shape;2949;p160">
                <a:extLst>
                  <a:ext uri="{FF2B5EF4-FFF2-40B4-BE49-F238E27FC236}">
                    <a16:creationId xmlns:a16="http://schemas.microsoft.com/office/drawing/2014/main" id="{E6BEB08E-63F9-45E8-95AE-97ABA53FE2F1}"/>
                  </a:ext>
                </a:extLst>
              </p:cNvPr>
              <p:cNvSpPr/>
              <p:nvPr/>
            </p:nvSpPr>
            <p:spPr>
              <a:xfrm>
                <a:off x="1136909" y="3731209"/>
                <a:ext cx="128116" cy="128116"/>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grpSp>
        <p:nvGrpSpPr>
          <p:cNvPr id="69" name="Группа 68">
            <a:extLst>
              <a:ext uri="{FF2B5EF4-FFF2-40B4-BE49-F238E27FC236}">
                <a16:creationId xmlns:a16="http://schemas.microsoft.com/office/drawing/2014/main" id="{D5A8EFE0-671F-4BE5-8EE7-6418F0A77B41}"/>
              </a:ext>
            </a:extLst>
          </p:cNvPr>
          <p:cNvGrpSpPr/>
          <p:nvPr userDrawn="1"/>
        </p:nvGrpSpPr>
        <p:grpSpPr>
          <a:xfrm>
            <a:off x="9709274" y="1923764"/>
            <a:ext cx="1015126" cy="1443288"/>
            <a:chOff x="7850982" y="1934157"/>
            <a:chExt cx="1015126" cy="1443288"/>
          </a:xfrm>
        </p:grpSpPr>
        <p:grpSp>
          <p:nvGrpSpPr>
            <p:cNvPr id="30" name="Google Shape;2927;p160">
              <a:extLst>
                <a:ext uri="{FF2B5EF4-FFF2-40B4-BE49-F238E27FC236}">
                  <a16:creationId xmlns:a16="http://schemas.microsoft.com/office/drawing/2014/main" id="{6AAA662B-3771-4D19-895B-3465D51B9020}"/>
                </a:ext>
              </a:extLst>
            </p:cNvPr>
            <p:cNvGrpSpPr/>
            <p:nvPr userDrawn="1"/>
          </p:nvGrpSpPr>
          <p:grpSpPr>
            <a:xfrm>
              <a:off x="7850982" y="1934157"/>
              <a:ext cx="1015126" cy="1144436"/>
              <a:chOff x="649288" y="2322307"/>
              <a:chExt cx="1080598" cy="1218248"/>
            </a:xfrm>
          </p:grpSpPr>
          <p:grpSp>
            <p:nvGrpSpPr>
              <p:cNvPr id="31" name="Google Shape;2928;p160">
                <a:extLst>
                  <a:ext uri="{FF2B5EF4-FFF2-40B4-BE49-F238E27FC236}">
                    <a16:creationId xmlns:a16="http://schemas.microsoft.com/office/drawing/2014/main" id="{A4E7F1AB-1704-41C8-B6E7-F49E285F0893}"/>
                  </a:ext>
                </a:extLst>
              </p:cNvPr>
              <p:cNvGrpSpPr/>
              <p:nvPr/>
            </p:nvGrpSpPr>
            <p:grpSpPr>
              <a:xfrm>
                <a:off x="649288" y="2322307"/>
                <a:ext cx="1080598" cy="1218248"/>
                <a:chOff x="969963" y="2154237"/>
                <a:chExt cx="1582737" cy="1784351"/>
              </a:xfrm>
            </p:grpSpPr>
            <p:sp>
              <p:nvSpPr>
                <p:cNvPr id="33" name="Google Shape;2929;p160">
                  <a:extLst>
                    <a:ext uri="{FF2B5EF4-FFF2-40B4-BE49-F238E27FC236}">
                      <a16:creationId xmlns:a16="http://schemas.microsoft.com/office/drawing/2014/main" id="{5BF6DD53-2CD4-4926-A7C7-72E4D7B8C650}"/>
                    </a:ext>
                  </a:extLst>
                </p:cNvPr>
                <p:cNvSpPr/>
                <p:nvPr/>
              </p:nvSpPr>
              <p:spPr>
                <a:xfrm>
                  <a:off x="1176338" y="2365375"/>
                  <a:ext cx="1203325" cy="1201738"/>
                </a:xfrm>
                <a:prstGeom prst="ellipse">
                  <a:avLst/>
                </a:pr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4" name="Google Shape;2930;p160">
                  <a:extLst>
                    <a:ext uri="{FF2B5EF4-FFF2-40B4-BE49-F238E27FC236}">
                      <a16:creationId xmlns:a16="http://schemas.microsoft.com/office/drawing/2014/main" id="{542947BF-C2BD-4087-92D7-324E2CED6E5B}"/>
                    </a:ext>
                  </a:extLst>
                </p:cNvPr>
                <p:cNvSpPr/>
                <p:nvPr/>
              </p:nvSpPr>
              <p:spPr>
                <a:xfrm>
                  <a:off x="1176338" y="2359025"/>
                  <a:ext cx="1203325" cy="1204913"/>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5" name="Google Shape;2931;p160">
                  <a:extLst>
                    <a:ext uri="{FF2B5EF4-FFF2-40B4-BE49-F238E27FC236}">
                      <a16:creationId xmlns:a16="http://schemas.microsoft.com/office/drawing/2014/main" id="{0B40EA83-BC0F-4B49-BF11-F45504E010E6}"/>
                    </a:ext>
                  </a:extLst>
                </p:cNvPr>
                <p:cNvSpPr/>
                <p:nvPr/>
              </p:nvSpPr>
              <p:spPr>
                <a:xfrm>
                  <a:off x="969963" y="2154237"/>
                  <a:ext cx="808038" cy="806450"/>
                </a:xfrm>
                <a:custGeom>
                  <a:avLst/>
                  <a:gdLst/>
                  <a:ahLst/>
                  <a:cxnLst/>
                  <a:rect l="l" t="t" r="r" b="b"/>
                  <a:pathLst>
                    <a:path w="946" h="945" extrusionOk="0">
                      <a:moveTo>
                        <a:pt x="102" y="945"/>
                      </a:moveTo>
                      <a:cubicBezTo>
                        <a:pt x="0" y="945"/>
                        <a:pt x="0" y="945"/>
                        <a:pt x="0" y="945"/>
                      </a:cubicBezTo>
                      <a:cubicBezTo>
                        <a:pt x="0" y="693"/>
                        <a:pt x="98" y="455"/>
                        <a:pt x="277" y="277"/>
                      </a:cubicBezTo>
                      <a:cubicBezTo>
                        <a:pt x="456" y="98"/>
                        <a:pt x="693" y="0"/>
                        <a:pt x="946" y="0"/>
                      </a:cubicBezTo>
                      <a:cubicBezTo>
                        <a:pt x="946" y="102"/>
                        <a:pt x="946" y="102"/>
                        <a:pt x="946" y="102"/>
                      </a:cubicBezTo>
                      <a:cubicBezTo>
                        <a:pt x="481" y="102"/>
                        <a:pt x="102" y="480"/>
                        <a:pt x="102" y="94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sp>
              <p:nvSpPr>
                <p:cNvPr id="36" name="Google Shape;2932;p160">
                  <a:extLst>
                    <a:ext uri="{FF2B5EF4-FFF2-40B4-BE49-F238E27FC236}">
                      <a16:creationId xmlns:a16="http://schemas.microsoft.com/office/drawing/2014/main" id="{626F92A7-39EB-45D4-80ED-34E904165A48}"/>
                    </a:ext>
                  </a:extLst>
                </p:cNvPr>
                <p:cNvSpPr/>
                <p:nvPr/>
              </p:nvSpPr>
              <p:spPr>
                <a:xfrm>
                  <a:off x="1003300" y="2185988"/>
                  <a:ext cx="1549400" cy="1752600"/>
                </a:xfrm>
                <a:custGeom>
                  <a:avLst/>
                  <a:gdLst/>
                  <a:ahLst/>
                  <a:cxnLst/>
                  <a:rect l="l" t="t" r="r" b="b"/>
                  <a:pathLst>
                    <a:path w="1816" h="2053" extrusionOk="0">
                      <a:moveTo>
                        <a:pt x="908" y="2053"/>
                      </a:moveTo>
                      <a:cubicBezTo>
                        <a:pt x="903" y="2053"/>
                        <a:pt x="898" y="2050"/>
                        <a:pt x="896" y="2046"/>
                      </a:cubicBezTo>
                      <a:cubicBezTo>
                        <a:pt x="756" y="1804"/>
                        <a:pt x="756" y="1804"/>
                        <a:pt x="756" y="1804"/>
                      </a:cubicBezTo>
                      <a:cubicBezTo>
                        <a:pt x="548" y="1769"/>
                        <a:pt x="357" y="1661"/>
                        <a:pt x="219" y="1500"/>
                      </a:cubicBezTo>
                      <a:cubicBezTo>
                        <a:pt x="77" y="1336"/>
                        <a:pt x="0" y="1126"/>
                        <a:pt x="0" y="908"/>
                      </a:cubicBezTo>
                      <a:cubicBezTo>
                        <a:pt x="27" y="908"/>
                        <a:pt x="27" y="908"/>
                        <a:pt x="27" y="908"/>
                      </a:cubicBezTo>
                      <a:cubicBezTo>
                        <a:pt x="27" y="1343"/>
                        <a:pt x="338" y="1709"/>
                        <a:pt x="767" y="1778"/>
                      </a:cubicBezTo>
                      <a:cubicBezTo>
                        <a:pt x="771" y="1779"/>
                        <a:pt x="775" y="1781"/>
                        <a:pt x="777" y="1785"/>
                      </a:cubicBezTo>
                      <a:cubicBezTo>
                        <a:pt x="908" y="2012"/>
                        <a:pt x="908" y="2012"/>
                        <a:pt x="908" y="2012"/>
                      </a:cubicBezTo>
                      <a:cubicBezTo>
                        <a:pt x="1039" y="1785"/>
                        <a:pt x="1039" y="1785"/>
                        <a:pt x="1039" y="1785"/>
                      </a:cubicBezTo>
                      <a:cubicBezTo>
                        <a:pt x="1041" y="1781"/>
                        <a:pt x="1044" y="1779"/>
                        <a:pt x="1049" y="1778"/>
                      </a:cubicBezTo>
                      <a:cubicBezTo>
                        <a:pt x="1477" y="1709"/>
                        <a:pt x="1789" y="1343"/>
                        <a:pt x="1789" y="908"/>
                      </a:cubicBezTo>
                      <a:cubicBezTo>
                        <a:pt x="1789" y="423"/>
                        <a:pt x="1394" y="27"/>
                        <a:pt x="908" y="27"/>
                      </a:cubicBezTo>
                      <a:cubicBezTo>
                        <a:pt x="908" y="0"/>
                        <a:pt x="908" y="0"/>
                        <a:pt x="908" y="0"/>
                      </a:cubicBezTo>
                      <a:cubicBezTo>
                        <a:pt x="1150" y="0"/>
                        <a:pt x="1378" y="95"/>
                        <a:pt x="1550" y="266"/>
                      </a:cubicBezTo>
                      <a:cubicBezTo>
                        <a:pt x="1722" y="438"/>
                        <a:pt x="1816" y="666"/>
                        <a:pt x="1816" y="908"/>
                      </a:cubicBezTo>
                      <a:cubicBezTo>
                        <a:pt x="1816" y="1126"/>
                        <a:pt x="1738" y="1336"/>
                        <a:pt x="1597" y="1500"/>
                      </a:cubicBezTo>
                      <a:cubicBezTo>
                        <a:pt x="1458" y="1661"/>
                        <a:pt x="1268" y="1769"/>
                        <a:pt x="1059" y="1804"/>
                      </a:cubicBezTo>
                      <a:cubicBezTo>
                        <a:pt x="920" y="2046"/>
                        <a:pt x="920" y="2046"/>
                        <a:pt x="920" y="2046"/>
                      </a:cubicBezTo>
                      <a:cubicBezTo>
                        <a:pt x="917" y="2050"/>
                        <a:pt x="913" y="2053"/>
                        <a:pt x="908" y="2053"/>
                      </a:cubicBezTo>
                      <a:close/>
                    </a:path>
                  </a:pathLst>
                </a:custGeom>
                <a:solidFill>
                  <a:srgbClr val="91A8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sp>
            <p:nvSpPr>
              <p:cNvPr id="32" name="Google Shape;2933;p160">
                <a:extLst>
                  <a:ext uri="{FF2B5EF4-FFF2-40B4-BE49-F238E27FC236}">
                    <a16:creationId xmlns:a16="http://schemas.microsoft.com/office/drawing/2014/main" id="{91DD33F3-EB3D-4D7F-91CF-0F1BA2B316F7}"/>
                  </a:ext>
                </a:extLst>
              </p:cNvPr>
              <p:cNvSpPr txBox="1"/>
              <p:nvPr/>
            </p:nvSpPr>
            <p:spPr>
              <a:xfrm>
                <a:off x="672049" y="2597605"/>
                <a:ext cx="1057837" cy="522632"/>
              </a:xfrm>
              <a:prstGeom prst="rect">
                <a:avLst/>
              </a:prstGeom>
              <a:noFill/>
              <a:ln>
                <a:noFill/>
              </a:ln>
            </p:spPr>
            <p:txBody>
              <a:bodyPr spcFirstLastPara="1" wrap="square" lIns="121900" tIns="60950" rIns="121900" bIns="60950" anchor="ctr" anchorCtr="0">
                <a:noAutofit/>
              </a:bodyPr>
              <a:lstStyle/>
              <a:p>
                <a:pPr marL="0" marR="0" lvl="0" indent="0" algn="ctr" rtl="0">
                  <a:lnSpc>
                    <a:spcPct val="166687"/>
                  </a:lnSpc>
                  <a:spcBef>
                    <a:spcPts val="0"/>
                  </a:spcBef>
                  <a:spcAft>
                    <a:spcPts val="0"/>
                  </a:spcAft>
                  <a:buClr>
                    <a:schemeClr val="accent2"/>
                  </a:buClr>
                  <a:buSzPts val="1920"/>
                  <a:buFont typeface="Arial"/>
                  <a:buNone/>
                </a:pPr>
                <a:r>
                  <a:rPr lang="en-US" sz="1600" b="1">
                    <a:solidFill>
                      <a:schemeClr val="accent6"/>
                    </a:solidFill>
                    <a:latin typeface="Roboto"/>
                    <a:ea typeface="Roboto"/>
                    <a:cs typeface="Roboto"/>
                    <a:sym typeface="Roboto"/>
                  </a:rPr>
                  <a:t>Step 4</a:t>
                </a:r>
                <a:endParaRPr sz="1600" b="1">
                  <a:solidFill>
                    <a:schemeClr val="accent6"/>
                  </a:solidFill>
                  <a:latin typeface="Roboto"/>
                  <a:ea typeface="Roboto"/>
                  <a:cs typeface="Roboto"/>
                  <a:sym typeface="Roboto"/>
                </a:endParaRPr>
              </a:p>
            </p:txBody>
          </p:sp>
        </p:grpSp>
        <p:grpSp>
          <p:nvGrpSpPr>
            <p:cNvPr id="53" name="Google Shape;2950;p160">
              <a:extLst>
                <a:ext uri="{FF2B5EF4-FFF2-40B4-BE49-F238E27FC236}">
                  <a16:creationId xmlns:a16="http://schemas.microsoft.com/office/drawing/2014/main" id="{0492A7D3-D79D-4DD0-A2ED-6D7443774F91}"/>
                </a:ext>
              </a:extLst>
            </p:cNvPr>
            <p:cNvGrpSpPr/>
            <p:nvPr userDrawn="1"/>
          </p:nvGrpSpPr>
          <p:grpSpPr>
            <a:xfrm>
              <a:off x="8240019" y="3130312"/>
              <a:ext cx="247133" cy="247133"/>
              <a:chOff x="1077401" y="3671701"/>
              <a:chExt cx="247133" cy="247133"/>
            </a:xfrm>
          </p:grpSpPr>
          <p:sp>
            <p:nvSpPr>
              <p:cNvPr id="54" name="Google Shape;2951;p160">
                <a:extLst>
                  <a:ext uri="{FF2B5EF4-FFF2-40B4-BE49-F238E27FC236}">
                    <a16:creationId xmlns:a16="http://schemas.microsoft.com/office/drawing/2014/main" id="{BF399CF9-5179-4C50-BF01-C8626A2B45A4}"/>
                  </a:ext>
                </a:extLst>
              </p:cNvPr>
              <p:cNvSpPr/>
              <p:nvPr/>
            </p:nvSpPr>
            <p:spPr>
              <a:xfrm>
                <a:off x="1077401" y="3671701"/>
                <a:ext cx="247133" cy="247133"/>
              </a:xfrm>
              <a:prstGeom prst="ellipse">
                <a:avLst/>
              </a:prstGeom>
              <a:solidFill>
                <a:schemeClr val="accent6"/>
              </a:solidFill>
              <a:ln w="15225" cap="flat" cmpd="sng">
                <a:solidFill>
                  <a:srgbClr val="91A8B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a:ea typeface="Roboto"/>
                  <a:cs typeface="Roboto"/>
                  <a:sym typeface="Roboto"/>
                </a:endParaRPr>
              </a:p>
            </p:txBody>
          </p:sp>
          <p:sp>
            <p:nvSpPr>
              <p:cNvPr id="55" name="Google Shape;2952;p160">
                <a:extLst>
                  <a:ext uri="{FF2B5EF4-FFF2-40B4-BE49-F238E27FC236}">
                    <a16:creationId xmlns:a16="http://schemas.microsoft.com/office/drawing/2014/main" id="{6AFB24C6-2172-4717-8DE6-98AEADD209DA}"/>
                  </a:ext>
                </a:extLst>
              </p:cNvPr>
              <p:cNvSpPr/>
              <p:nvPr/>
            </p:nvSpPr>
            <p:spPr>
              <a:xfrm>
                <a:off x="1136909" y="3731209"/>
                <a:ext cx="128116" cy="128116"/>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a:ea typeface="Roboto"/>
                  <a:cs typeface="Roboto"/>
                  <a:sym typeface="Roboto"/>
                </a:endParaRPr>
              </a:p>
            </p:txBody>
          </p:sp>
        </p:grpSp>
      </p:grpSp>
      <p:sp>
        <p:nvSpPr>
          <p:cNvPr id="59" name="Google Shape;73;p29">
            <a:extLst>
              <a:ext uri="{FF2B5EF4-FFF2-40B4-BE49-F238E27FC236}">
                <a16:creationId xmlns:a16="http://schemas.microsoft.com/office/drawing/2014/main" id="{869ED669-F14B-4D52-AFE7-8F0EC8E8BDF9}"/>
              </a:ext>
            </a:extLst>
          </p:cNvPr>
          <p:cNvSpPr txBox="1">
            <a:spLocks noGrp="1"/>
          </p:cNvSpPr>
          <p:nvPr>
            <p:ph type="body" idx="22"/>
          </p:nvPr>
        </p:nvSpPr>
        <p:spPr>
          <a:xfrm>
            <a:off x="1054010" y="4275886"/>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3;p29">
            <a:extLst>
              <a:ext uri="{FF2B5EF4-FFF2-40B4-BE49-F238E27FC236}">
                <a16:creationId xmlns:a16="http://schemas.microsoft.com/office/drawing/2014/main" id="{0B2D4115-AF39-48FB-A5EC-3C45961C0C90}"/>
              </a:ext>
            </a:extLst>
          </p:cNvPr>
          <p:cNvSpPr txBox="1">
            <a:spLocks noGrp="1"/>
          </p:cNvSpPr>
          <p:nvPr>
            <p:ph type="body" idx="27"/>
          </p:nvPr>
        </p:nvSpPr>
        <p:spPr>
          <a:xfrm>
            <a:off x="1060664" y="3464394"/>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1" name="Прямая соединительная линия 60">
            <a:extLst>
              <a:ext uri="{FF2B5EF4-FFF2-40B4-BE49-F238E27FC236}">
                <a16:creationId xmlns:a16="http://schemas.microsoft.com/office/drawing/2014/main" id="{AD709F77-6D9C-4432-B91E-C870BCD73FEF}"/>
              </a:ext>
            </a:extLst>
          </p:cNvPr>
          <p:cNvCxnSpPr>
            <a:cxnSpLocks/>
          </p:cNvCxnSpPr>
          <p:nvPr userDrawn="1"/>
        </p:nvCxnSpPr>
        <p:spPr>
          <a:xfrm>
            <a:off x="763588" y="4229100"/>
            <a:ext cx="10631550" cy="0"/>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sp>
        <p:nvSpPr>
          <p:cNvPr id="82" name="Google Shape;73;p29">
            <a:extLst>
              <a:ext uri="{FF2B5EF4-FFF2-40B4-BE49-F238E27FC236}">
                <a16:creationId xmlns:a16="http://schemas.microsoft.com/office/drawing/2014/main" id="{53F60F1B-7BE5-4E66-8EF3-9288E4DD32B6}"/>
              </a:ext>
            </a:extLst>
          </p:cNvPr>
          <p:cNvSpPr txBox="1">
            <a:spLocks noGrp="1"/>
          </p:cNvSpPr>
          <p:nvPr>
            <p:ph type="body" idx="28"/>
          </p:nvPr>
        </p:nvSpPr>
        <p:spPr>
          <a:xfrm>
            <a:off x="3743324" y="4266525"/>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73;p29">
            <a:extLst>
              <a:ext uri="{FF2B5EF4-FFF2-40B4-BE49-F238E27FC236}">
                <a16:creationId xmlns:a16="http://schemas.microsoft.com/office/drawing/2014/main" id="{B0D2C40C-824A-4B9D-BE3D-4C06B158E094}"/>
              </a:ext>
            </a:extLst>
          </p:cNvPr>
          <p:cNvSpPr txBox="1">
            <a:spLocks noGrp="1"/>
          </p:cNvSpPr>
          <p:nvPr>
            <p:ph type="body" idx="29"/>
          </p:nvPr>
        </p:nvSpPr>
        <p:spPr>
          <a:xfrm>
            <a:off x="3749978" y="3455033"/>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73;p29">
            <a:extLst>
              <a:ext uri="{FF2B5EF4-FFF2-40B4-BE49-F238E27FC236}">
                <a16:creationId xmlns:a16="http://schemas.microsoft.com/office/drawing/2014/main" id="{B3F32813-E9B7-4B74-ADD4-098831A8474C}"/>
              </a:ext>
            </a:extLst>
          </p:cNvPr>
          <p:cNvSpPr txBox="1">
            <a:spLocks noGrp="1"/>
          </p:cNvSpPr>
          <p:nvPr>
            <p:ph type="body" idx="30"/>
          </p:nvPr>
        </p:nvSpPr>
        <p:spPr>
          <a:xfrm>
            <a:off x="6464084" y="4266525"/>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73;p29">
            <a:extLst>
              <a:ext uri="{FF2B5EF4-FFF2-40B4-BE49-F238E27FC236}">
                <a16:creationId xmlns:a16="http://schemas.microsoft.com/office/drawing/2014/main" id="{D07E571D-CAF0-47E8-9B70-1EC5ABB76AE6}"/>
              </a:ext>
            </a:extLst>
          </p:cNvPr>
          <p:cNvSpPr txBox="1">
            <a:spLocks noGrp="1"/>
          </p:cNvSpPr>
          <p:nvPr>
            <p:ph type="body" idx="31"/>
          </p:nvPr>
        </p:nvSpPr>
        <p:spPr>
          <a:xfrm>
            <a:off x="6470738" y="3455033"/>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73;p29">
            <a:extLst>
              <a:ext uri="{FF2B5EF4-FFF2-40B4-BE49-F238E27FC236}">
                <a16:creationId xmlns:a16="http://schemas.microsoft.com/office/drawing/2014/main" id="{BD09F1A3-B928-4F20-8E43-C05136CEDA39}"/>
              </a:ext>
            </a:extLst>
          </p:cNvPr>
          <p:cNvSpPr txBox="1">
            <a:spLocks noGrp="1"/>
          </p:cNvSpPr>
          <p:nvPr>
            <p:ph type="body" idx="32"/>
          </p:nvPr>
        </p:nvSpPr>
        <p:spPr>
          <a:xfrm>
            <a:off x="9191498" y="4257164"/>
            <a:ext cx="2394039" cy="2148067"/>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1600"/>
              <a:buNone/>
              <a:defRPr sz="16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73;p29">
            <a:extLst>
              <a:ext uri="{FF2B5EF4-FFF2-40B4-BE49-F238E27FC236}">
                <a16:creationId xmlns:a16="http://schemas.microsoft.com/office/drawing/2014/main" id="{C9C16628-9A90-457F-9865-18B2492D8185}"/>
              </a:ext>
            </a:extLst>
          </p:cNvPr>
          <p:cNvSpPr txBox="1">
            <a:spLocks noGrp="1"/>
          </p:cNvSpPr>
          <p:nvPr>
            <p:ph type="body" idx="33"/>
          </p:nvPr>
        </p:nvSpPr>
        <p:spPr>
          <a:xfrm>
            <a:off x="9198152" y="3445672"/>
            <a:ext cx="2425485" cy="656628"/>
          </a:xfrm>
          <a:prstGeom prst="rect">
            <a:avLst/>
          </a:prstGeom>
          <a:noFill/>
          <a:ln>
            <a:noFill/>
          </a:ln>
        </p:spPr>
        <p:txBody>
          <a:bodyPr spcFirstLastPara="1" wrap="square" lIns="91425" tIns="45700" rIns="91425" bIns="45700" anchor="t" anchorCtr="0">
            <a:noAutofit/>
          </a:bodyPr>
          <a:lstStyle>
            <a:lvl1pPr marL="0" lvl="0" indent="-228600" algn="l">
              <a:lnSpc>
                <a:spcPct val="100000"/>
              </a:lnSpc>
              <a:spcBef>
                <a:spcPts val="1000"/>
              </a:spcBef>
              <a:spcAft>
                <a:spcPts val="0"/>
              </a:spcAft>
              <a:buClr>
                <a:schemeClr val="lt1"/>
              </a:buClr>
              <a:buSzPts val="1600"/>
              <a:buNone/>
              <a:defRPr sz="2200" b="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Заголовок 1">
            <a:extLst>
              <a:ext uri="{FF2B5EF4-FFF2-40B4-BE49-F238E27FC236}">
                <a16:creationId xmlns:a16="http://schemas.microsoft.com/office/drawing/2014/main" id="{531E39ED-79CD-4724-B6F1-4CB7822FAE6B}"/>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Tree>
    <p:extLst>
      <p:ext uri="{BB962C8B-B14F-4D97-AF65-F5344CB8AC3E}">
        <p14:creationId xmlns:p14="http://schemas.microsoft.com/office/powerpoint/2010/main" val="2813925438"/>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Google Shape;49;p26">
            <a:extLst>
              <a:ext uri="{FF2B5EF4-FFF2-40B4-BE49-F238E27FC236}">
                <a16:creationId xmlns:a16="http://schemas.microsoft.com/office/drawing/2014/main" id="{D9EFC024-CF2A-48BD-860F-84950D58A1F4}"/>
              </a:ext>
            </a:extLst>
          </p:cNvPr>
          <p:cNvSpPr txBox="1">
            <a:spLocks noGrp="1"/>
          </p:cNvSpPr>
          <p:nvPr>
            <p:ph type="body" idx="2"/>
          </p:nvPr>
        </p:nvSpPr>
        <p:spPr>
          <a:xfrm>
            <a:off x="6349298" y="2379002"/>
            <a:ext cx="4316755" cy="887952"/>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2000"/>
              <a:buNone/>
              <a:defRPr sz="2400" b="1">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8" name="Диаграмма 7">
            <a:extLst>
              <a:ext uri="{FF2B5EF4-FFF2-40B4-BE49-F238E27FC236}">
                <a16:creationId xmlns:a16="http://schemas.microsoft.com/office/drawing/2014/main" id="{F72FCA29-94B0-43FF-89E5-58670ADD607A}"/>
              </a:ext>
            </a:extLst>
          </p:cNvPr>
          <p:cNvGraphicFramePr/>
          <p:nvPr userDrawn="1"/>
        </p:nvGraphicFramePr>
        <p:xfrm>
          <a:off x="906900" y="2053154"/>
          <a:ext cx="4446176" cy="3386796"/>
        </p:xfrm>
        <a:graphic>
          <a:graphicData uri="http://schemas.openxmlformats.org/drawingml/2006/chart">
            <c:chart xmlns:c="http://schemas.openxmlformats.org/drawingml/2006/chart" xmlns:r="http://schemas.openxmlformats.org/officeDocument/2006/relationships" r:id="rId4"/>
          </a:graphicData>
        </a:graphic>
      </p:graphicFrame>
      <p:sp>
        <p:nvSpPr>
          <p:cNvPr id="9" name="Google Shape;49;p26">
            <a:extLst>
              <a:ext uri="{FF2B5EF4-FFF2-40B4-BE49-F238E27FC236}">
                <a16:creationId xmlns:a16="http://schemas.microsoft.com/office/drawing/2014/main" id="{64677599-D7D4-4907-8738-8C5483FC3D5E}"/>
              </a:ext>
            </a:extLst>
          </p:cNvPr>
          <p:cNvSpPr txBox="1">
            <a:spLocks noGrp="1"/>
          </p:cNvSpPr>
          <p:nvPr>
            <p:ph type="body" idx="10"/>
          </p:nvPr>
        </p:nvSpPr>
        <p:spPr>
          <a:xfrm>
            <a:off x="6450897" y="3075181"/>
            <a:ext cx="4316755" cy="219837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3998229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6" name="Google Shape;49;p26">
            <a:extLst>
              <a:ext uri="{FF2B5EF4-FFF2-40B4-BE49-F238E27FC236}">
                <a16:creationId xmlns:a16="http://schemas.microsoft.com/office/drawing/2014/main" id="{D9EFC024-CF2A-48BD-860F-84950D58A1F4}"/>
              </a:ext>
            </a:extLst>
          </p:cNvPr>
          <p:cNvSpPr txBox="1">
            <a:spLocks noGrp="1"/>
          </p:cNvSpPr>
          <p:nvPr>
            <p:ph type="body" idx="2"/>
          </p:nvPr>
        </p:nvSpPr>
        <p:spPr>
          <a:xfrm>
            <a:off x="6349298" y="2379002"/>
            <a:ext cx="4316755" cy="887952"/>
          </a:xfrm>
          <a:prstGeom prst="rect">
            <a:avLst/>
          </a:prstGeom>
          <a:noFill/>
          <a:ln>
            <a:noFill/>
          </a:ln>
        </p:spPr>
        <p:txBody>
          <a:bodyPr spcFirstLastPara="1" wrap="square" lIns="91425" tIns="45700" rIns="91425" bIns="45700" anchor="t" anchorCtr="0">
            <a:normAutofit/>
          </a:bodyPr>
          <a:lstStyle>
            <a:lvl1pPr marL="0" lvl="0" indent="-228600" algn="l">
              <a:lnSpc>
                <a:spcPct val="100000"/>
              </a:lnSpc>
              <a:spcBef>
                <a:spcPts val="1000"/>
              </a:spcBef>
              <a:spcAft>
                <a:spcPts val="0"/>
              </a:spcAft>
              <a:buClr>
                <a:schemeClr val="lt1"/>
              </a:buClr>
              <a:buSzPts val="2000"/>
              <a:buNone/>
              <a:defRPr sz="2400" b="1">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8" name="Диаграмма 7">
            <a:extLst>
              <a:ext uri="{FF2B5EF4-FFF2-40B4-BE49-F238E27FC236}">
                <a16:creationId xmlns:a16="http://schemas.microsoft.com/office/drawing/2014/main" id="{F72FCA29-94B0-43FF-89E5-58670ADD607A}"/>
              </a:ext>
            </a:extLst>
          </p:cNvPr>
          <p:cNvGraphicFramePr/>
          <p:nvPr userDrawn="1">
            <p:extLst>
              <p:ext uri="{D42A27DB-BD31-4B8C-83A1-F6EECF244321}">
                <p14:modId xmlns:p14="http://schemas.microsoft.com/office/powerpoint/2010/main" val="1011253311"/>
              </p:ext>
            </p:extLst>
          </p:nvPr>
        </p:nvGraphicFramePr>
        <p:xfrm>
          <a:off x="906900" y="2053154"/>
          <a:ext cx="4446176" cy="3386796"/>
        </p:xfrm>
        <a:graphic>
          <a:graphicData uri="http://schemas.openxmlformats.org/drawingml/2006/chart">
            <c:chart xmlns:c="http://schemas.openxmlformats.org/drawingml/2006/chart" xmlns:r="http://schemas.openxmlformats.org/officeDocument/2006/relationships" r:id="rId4"/>
          </a:graphicData>
        </a:graphic>
      </p:graphicFrame>
      <p:sp>
        <p:nvSpPr>
          <p:cNvPr id="9" name="Google Shape;49;p26">
            <a:extLst>
              <a:ext uri="{FF2B5EF4-FFF2-40B4-BE49-F238E27FC236}">
                <a16:creationId xmlns:a16="http://schemas.microsoft.com/office/drawing/2014/main" id="{64677599-D7D4-4907-8738-8C5483FC3D5E}"/>
              </a:ext>
            </a:extLst>
          </p:cNvPr>
          <p:cNvSpPr txBox="1">
            <a:spLocks noGrp="1"/>
          </p:cNvSpPr>
          <p:nvPr>
            <p:ph type="body" idx="10"/>
          </p:nvPr>
        </p:nvSpPr>
        <p:spPr>
          <a:xfrm>
            <a:off x="6450897" y="3075181"/>
            <a:ext cx="4316755" cy="219837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3998229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0" name="Google Shape;49;p26">
            <a:extLst>
              <a:ext uri="{FF2B5EF4-FFF2-40B4-BE49-F238E27FC236}">
                <a16:creationId xmlns:a16="http://schemas.microsoft.com/office/drawing/2014/main" id="{96183BFC-51D7-4DC5-B0AC-218D61ABA1D7}"/>
              </a:ext>
            </a:extLst>
          </p:cNvPr>
          <p:cNvSpPr txBox="1">
            <a:spLocks noGrp="1"/>
          </p:cNvSpPr>
          <p:nvPr>
            <p:ph type="body" idx="2"/>
          </p:nvPr>
        </p:nvSpPr>
        <p:spPr>
          <a:xfrm>
            <a:off x="736177" y="1690179"/>
            <a:ext cx="4267835" cy="23175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tx1"/>
                </a:solidFill>
                <a:latin typeface="+mn-l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 name="Google Shape;73;p29">
            <a:extLst>
              <a:ext uri="{FF2B5EF4-FFF2-40B4-BE49-F238E27FC236}">
                <a16:creationId xmlns:a16="http://schemas.microsoft.com/office/drawing/2014/main" id="{618B7975-3DFE-422C-8E77-29EB180FCAE8}"/>
              </a:ext>
            </a:extLst>
          </p:cNvPr>
          <p:cNvSpPr txBox="1">
            <a:spLocks noGrp="1"/>
          </p:cNvSpPr>
          <p:nvPr>
            <p:ph type="body" idx="19"/>
          </p:nvPr>
        </p:nvSpPr>
        <p:spPr>
          <a:xfrm>
            <a:off x="5630397" y="1655613"/>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73;p29">
            <a:extLst>
              <a:ext uri="{FF2B5EF4-FFF2-40B4-BE49-F238E27FC236}">
                <a16:creationId xmlns:a16="http://schemas.microsoft.com/office/drawing/2014/main" id="{38DFB9B7-5B96-4684-9024-632D6DF5FE44}"/>
              </a:ext>
            </a:extLst>
          </p:cNvPr>
          <p:cNvSpPr txBox="1">
            <a:spLocks noGrp="1"/>
          </p:cNvSpPr>
          <p:nvPr>
            <p:ph type="body" idx="22"/>
          </p:nvPr>
        </p:nvSpPr>
        <p:spPr>
          <a:xfrm>
            <a:off x="7943308" y="1618217"/>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73;p29">
            <a:extLst>
              <a:ext uri="{FF2B5EF4-FFF2-40B4-BE49-F238E27FC236}">
                <a16:creationId xmlns:a16="http://schemas.microsoft.com/office/drawing/2014/main" id="{0830B72A-E73F-4A34-B75A-49C7A513CE22}"/>
              </a:ext>
            </a:extLst>
          </p:cNvPr>
          <p:cNvSpPr txBox="1">
            <a:spLocks noGrp="1"/>
          </p:cNvSpPr>
          <p:nvPr>
            <p:ph type="body" idx="23"/>
          </p:nvPr>
        </p:nvSpPr>
        <p:spPr>
          <a:xfrm>
            <a:off x="5643899" y="3208549"/>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 name="Прямая соединительная линия 21">
            <a:extLst>
              <a:ext uri="{FF2B5EF4-FFF2-40B4-BE49-F238E27FC236}">
                <a16:creationId xmlns:a16="http://schemas.microsoft.com/office/drawing/2014/main" id="{AD8900E5-47F2-449E-A4E4-ECCBF290274B}"/>
              </a:ext>
            </a:extLst>
          </p:cNvPr>
          <p:cNvCxnSpPr>
            <a:cxnSpLocks/>
          </p:cNvCxnSpPr>
          <p:nvPr userDrawn="1"/>
        </p:nvCxnSpPr>
        <p:spPr>
          <a:xfrm>
            <a:off x="5445197" y="4549219"/>
            <a:ext cx="606003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Google Shape;73;p29">
            <a:extLst>
              <a:ext uri="{FF2B5EF4-FFF2-40B4-BE49-F238E27FC236}">
                <a16:creationId xmlns:a16="http://schemas.microsoft.com/office/drawing/2014/main" id="{D990D3C3-9028-4B7C-AC35-5F6D2F0740A8}"/>
              </a:ext>
            </a:extLst>
          </p:cNvPr>
          <p:cNvSpPr txBox="1">
            <a:spLocks noGrp="1"/>
          </p:cNvSpPr>
          <p:nvPr>
            <p:ph type="body" idx="24"/>
          </p:nvPr>
        </p:nvSpPr>
        <p:spPr>
          <a:xfrm>
            <a:off x="7956810" y="3205878"/>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73;p29">
            <a:extLst>
              <a:ext uri="{FF2B5EF4-FFF2-40B4-BE49-F238E27FC236}">
                <a16:creationId xmlns:a16="http://schemas.microsoft.com/office/drawing/2014/main" id="{D81A0F9D-3575-422A-A5B7-4C5D7E1E9FB7}"/>
              </a:ext>
            </a:extLst>
          </p:cNvPr>
          <p:cNvSpPr txBox="1">
            <a:spLocks noGrp="1"/>
          </p:cNvSpPr>
          <p:nvPr>
            <p:ph type="body" idx="25"/>
          </p:nvPr>
        </p:nvSpPr>
        <p:spPr>
          <a:xfrm>
            <a:off x="5645826" y="4773062"/>
            <a:ext cx="2312911" cy="109500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200" b="1">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73;p29">
            <a:extLst>
              <a:ext uri="{FF2B5EF4-FFF2-40B4-BE49-F238E27FC236}">
                <a16:creationId xmlns:a16="http://schemas.microsoft.com/office/drawing/2014/main" id="{6174A5E5-4F27-4306-905F-894F55A7029D}"/>
              </a:ext>
            </a:extLst>
          </p:cNvPr>
          <p:cNvSpPr txBox="1">
            <a:spLocks noGrp="1"/>
          </p:cNvSpPr>
          <p:nvPr>
            <p:ph type="body" idx="26"/>
          </p:nvPr>
        </p:nvSpPr>
        <p:spPr>
          <a:xfrm>
            <a:off x="7958737" y="4770391"/>
            <a:ext cx="3142615" cy="1095007"/>
          </a:xfrm>
          <a:prstGeom prst="rect">
            <a:avLst/>
          </a:prstGeom>
          <a:noFill/>
          <a:ln>
            <a:noFill/>
          </a:ln>
        </p:spPr>
        <p:txBody>
          <a:bodyPr spcFirstLastPara="1" wrap="square" lIns="91425" tIns="45700" rIns="91425" bIns="45700" anchor="t" anchorCtr="0">
            <a:normAutofit/>
          </a:bodyPr>
          <a:lstStyle>
            <a:lvl1pPr marL="228600" lvl="0" indent="0" algn="l">
              <a:lnSpc>
                <a:spcPct val="100000"/>
              </a:lnSpc>
              <a:spcBef>
                <a:spcPts val="1000"/>
              </a:spcBef>
              <a:spcAft>
                <a:spcPts val="0"/>
              </a:spcAft>
              <a:buClr>
                <a:schemeClr val="accent3"/>
              </a:buClr>
              <a:buSzPct val="120000"/>
              <a:buFont typeface="Arial" panose="020B0604020202020204" pitchFamily="34" charset="0"/>
              <a:buNone/>
              <a:defRPr sz="13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9" name="Прямая соединительная линия 28">
            <a:extLst>
              <a:ext uri="{FF2B5EF4-FFF2-40B4-BE49-F238E27FC236}">
                <a16:creationId xmlns:a16="http://schemas.microsoft.com/office/drawing/2014/main" id="{7268B6AF-4993-4F64-A70F-8094404A319D}"/>
              </a:ext>
            </a:extLst>
          </p:cNvPr>
          <p:cNvCxnSpPr>
            <a:cxnSpLocks/>
          </p:cNvCxnSpPr>
          <p:nvPr userDrawn="1"/>
        </p:nvCxnSpPr>
        <p:spPr>
          <a:xfrm>
            <a:off x="5445197" y="2998214"/>
            <a:ext cx="606003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86892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11" name="Google Shape;62;p14">
            <a:hlinkClick r:id="rId2"/>
            <a:extLst>
              <a:ext uri="{FF2B5EF4-FFF2-40B4-BE49-F238E27FC236}">
                <a16:creationId xmlns:a16="http://schemas.microsoft.com/office/drawing/2014/main" id="{4FBA1209-859C-473E-B6F0-1432F3CE0CC1}"/>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0" name="Google Shape;49;p26">
            <a:extLst>
              <a:ext uri="{FF2B5EF4-FFF2-40B4-BE49-F238E27FC236}">
                <a16:creationId xmlns:a16="http://schemas.microsoft.com/office/drawing/2014/main" id="{96183BFC-51D7-4DC5-B0AC-218D61ABA1D7}"/>
              </a:ext>
            </a:extLst>
          </p:cNvPr>
          <p:cNvSpPr txBox="1">
            <a:spLocks noGrp="1"/>
          </p:cNvSpPr>
          <p:nvPr>
            <p:ph type="body" idx="2"/>
          </p:nvPr>
        </p:nvSpPr>
        <p:spPr>
          <a:xfrm>
            <a:off x="736177" y="1146161"/>
            <a:ext cx="7898537" cy="97199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2000"/>
              <a:buNone/>
              <a:defRPr sz="2400">
                <a:solidFill>
                  <a:schemeClr val="tx1"/>
                </a:solidFill>
                <a:latin typeface="Montserrat SemiBold" panose="00000700000000000000" pitchFamily="2" charset="-52"/>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 name="Рисунок 3">
            <a:extLst>
              <a:ext uri="{FF2B5EF4-FFF2-40B4-BE49-F238E27FC236}">
                <a16:creationId xmlns:a16="http://schemas.microsoft.com/office/drawing/2014/main" id="{082AE7CA-2C63-4DF6-AB98-BF991369B075}"/>
              </a:ext>
            </a:extLst>
          </p:cNvPr>
          <p:cNvSpPr>
            <a:spLocks noGrp="1"/>
          </p:cNvSpPr>
          <p:nvPr>
            <p:ph type="pic" sz="quarter" idx="10"/>
          </p:nvPr>
        </p:nvSpPr>
        <p:spPr>
          <a:xfrm>
            <a:off x="839788" y="2581158"/>
            <a:ext cx="3538194" cy="1473439"/>
          </a:xfrm>
          <a:solidFill>
            <a:schemeClr val="bg1"/>
          </a:solidFill>
        </p:spPr>
      </p:sp>
      <p:sp>
        <p:nvSpPr>
          <p:cNvPr id="17" name="Рисунок 3">
            <a:extLst>
              <a:ext uri="{FF2B5EF4-FFF2-40B4-BE49-F238E27FC236}">
                <a16:creationId xmlns:a16="http://schemas.microsoft.com/office/drawing/2014/main" id="{194AB4BF-533E-46DF-A7AA-0051BBFE52B0}"/>
              </a:ext>
            </a:extLst>
          </p:cNvPr>
          <p:cNvSpPr>
            <a:spLocks noGrp="1"/>
          </p:cNvSpPr>
          <p:nvPr>
            <p:ph type="pic" sz="quarter" idx="11"/>
          </p:nvPr>
        </p:nvSpPr>
        <p:spPr>
          <a:xfrm>
            <a:off x="6624378" y="2581158"/>
            <a:ext cx="3538194" cy="1473439"/>
          </a:xfrm>
          <a:solidFill>
            <a:schemeClr val="bg1"/>
          </a:solidFill>
        </p:spPr>
      </p:sp>
      <p:sp>
        <p:nvSpPr>
          <p:cNvPr id="19" name="Google Shape;73;p29">
            <a:extLst>
              <a:ext uri="{FF2B5EF4-FFF2-40B4-BE49-F238E27FC236}">
                <a16:creationId xmlns:a16="http://schemas.microsoft.com/office/drawing/2014/main" id="{A0A2545D-E601-497D-9A26-B79084566943}"/>
              </a:ext>
            </a:extLst>
          </p:cNvPr>
          <p:cNvSpPr txBox="1">
            <a:spLocks noGrp="1"/>
          </p:cNvSpPr>
          <p:nvPr>
            <p:ph type="body" idx="22"/>
          </p:nvPr>
        </p:nvSpPr>
        <p:spPr>
          <a:xfrm>
            <a:off x="839787" y="4226508"/>
            <a:ext cx="4692911" cy="207012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73;p29">
            <a:extLst>
              <a:ext uri="{FF2B5EF4-FFF2-40B4-BE49-F238E27FC236}">
                <a16:creationId xmlns:a16="http://schemas.microsoft.com/office/drawing/2014/main" id="{E84ACE84-B3F0-4AA2-94D1-2497A0CD1258}"/>
              </a:ext>
            </a:extLst>
          </p:cNvPr>
          <p:cNvSpPr txBox="1">
            <a:spLocks noGrp="1"/>
          </p:cNvSpPr>
          <p:nvPr>
            <p:ph type="body" idx="23"/>
          </p:nvPr>
        </p:nvSpPr>
        <p:spPr>
          <a:xfrm>
            <a:off x="6639364" y="4226507"/>
            <a:ext cx="4692911" cy="207012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1867533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Заголовок и объект">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015B462C-FC3F-456C-80DC-185E9CDF1C66}"/>
              </a:ext>
            </a:extLst>
          </p:cNvPr>
          <p:cNvSpPr/>
          <p:nvPr userDrawn="1"/>
        </p:nvSpPr>
        <p:spPr>
          <a:xfrm>
            <a:off x="0" y="-1"/>
            <a:ext cx="12192000" cy="17362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9" name="Google Shape;73;p29">
            <a:extLst>
              <a:ext uri="{FF2B5EF4-FFF2-40B4-BE49-F238E27FC236}">
                <a16:creationId xmlns:a16="http://schemas.microsoft.com/office/drawing/2014/main" id="{A0A2545D-E601-497D-9A26-B79084566943}"/>
              </a:ext>
            </a:extLst>
          </p:cNvPr>
          <p:cNvSpPr txBox="1">
            <a:spLocks noGrp="1"/>
          </p:cNvSpPr>
          <p:nvPr>
            <p:ph type="body" idx="22"/>
          </p:nvPr>
        </p:nvSpPr>
        <p:spPr>
          <a:xfrm>
            <a:off x="839788" y="2342704"/>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 name="Рисунок 25">
            <a:extLst>
              <a:ext uri="{FF2B5EF4-FFF2-40B4-BE49-F238E27FC236}">
                <a16:creationId xmlns:a16="http://schemas.microsoft.com/office/drawing/2014/main" id="{5093E1A5-426E-4341-9497-D679BC4E67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25280" y="520467"/>
            <a:ext cx="2092008" cy="566258"/>
          </a:xfrm>
          <a:prstGeom prst="rect">
            <a:avLst/>
          </a:prstGeom>
        </p:spPr>
      </p:pic>
      <p:sp>
        <p:nvSpPr>
          <p:cNvPr id="28" name="Google Shape;73;p29">
            <a:extLst>
              <a:ext uri="{FF2B5EF4-FFF2-40B4-BE49-F238E27FC236}">
                <a16:creationId xmlns:a16="http://schemas.microsoft.com/office/drawing/2014/main" id="{A8618D6C-10C8-4181-810E-A2DAC4040020}"/>
              </a:ext>
            </a:extLst>
          </p:cNvPr>
          <p:cNvSpPr txBox="1">
            <a:spLocks noGrp="1"/>
          </p:cNvSpPr>
          <p:nvPr>
            <p:ph type="body" idx="23"/>
          </p:nvPr>
        </p:nvSpPr>
        <p:spPr>
          <a:xfrm>
            <a:off x="839788" y="4031490"/>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73;p29">
            <a:extLst>
              <a:ext uri="{FF2B5EF4-FFF2-40B4-BE49-F238E27FC236}">
                <a16:creationId xmlns:a16="http://schemas.microsoft.com/office/drawing/2014/main" id="{434B0C4C-F7DC-437C-9280-D3973C83EF42}"/>
              </a:ext>
            </a:extLst>
          </p:cNvPr>
          <p:cNvSpPr txBox="1">
            <a:spLocks noGrp="1"/>
          </p:cNvSpPr>
          <p:nvPr>
            <p:ph type="body" idx="24"/>
          </p:nvPr>
        </p:nvSpPr>
        <p:spPr>
          <a:xfrm>
            <a:off x="6157734" y="2342704"/>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73;p29">
            <a:extLst>
              <a:ext uri="{FF2B5EF4-FFF2-40B4-BE49-F238E27FC236}">
                <a16:creationId xmlns:a16="http://schemas.microsoft.com/office/drawing/2014/main" id="{9DAF5007-14F8-4CE7-A236-DA972570DFB7}"/>
              </a:ext>
            </a:extLst>
          </p:cNvPr>
          <p:cNvSpPr txBox="1">
            <a:spLocks noGrp="1"/>
          </p:cNvSpPr>
          <p:nvPr>
            <p:ph type="body" idx="25"/>
          </p:nvPr>
        </p:nvSpPr>
        <p:spPr>
          <a:xfrm>
            <a:off x="6157734" y="4031490"/>
            <a:ext cx="4692911" cy="2070121"/>
          </a:xfrm>
          <a:prstGeom prst="rect">
            <a:avLst/>
          </a:prstGeom>
          <a:noFill/>
          <a:ln>
            <a:noFill/>
          </a:ln>
        </p:spPr>
        <p:txBody>
          <a:bodyPr spcFirstLastPara="1" wrap="square" lIns="91425" tIns="45700" rIns="91425" bIns="45700" anchor="t" anchorCtr="0">
            <a:normAutofit/>
          </a:bodyPr>
          <a:lstStyle>
            <a:lvl1pPr marL="514350" lvl="0" indent="-285750" algn="l">
              <a:lnSpc>
                <a:spcPct val="100000"/>
              </a:lnSpc>
              <a:spcBef>
                <a:spcPts val="1000"/>
              </a:spcBef>
              <a:spcAft>
                <a:spcPts val="0"/>
              </a:spcAft>
              <a:buClr>
                <a:schemeClr val="accent3"/>
              </a:buClr>
              <a:buSzPct val="120000"/>
              <a:buFont typeface="Arial" panose="020B0604020202020204" pitchFamily="34" charset="0"/>
              <a:buChar char="•"/>
              <a:defRPr sz="1800">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5883753"/>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8_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37980" y="-67842"/>
            <a:ext cx="8009317" cy="1958984"/>
          </a:xfrm>
        </p:spPr>
        <p:txBody>
          <a:bodyPr>
            <a:normAutofit/>
          </a:bodyPr>
          <a:lstStyle>
            <a:lvl1pPr>
              <a:defRPr sz="36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7611"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12" name="Рисунок 3">
            <a:extLst>
              <a:ext uri="{FF2B5EF4-FFF2-40B4-BE49-F238E27FC236}">
                <a16:creationId xmlns:a16="http://schemas.microsoft.com/office/drawing/2014/main" id="{304255B3-3EAF-4810-A20F-BD005C4870D7}"/>
              </a:ext>
            </a:extLst>
          </p:cNvPr>
          <p:cNvSpPr>
            <a:spLocks noGrp="1"/>
          </p:cNvSpPr>
          <p:nvPr>
            <p:ph type="pic" sz="quarter" idx="10"/>
          </p:nvPr>
        </p:nvSpPr>
        <p:spPr>
          <a:xfrm>
            <a:off x="839788" y="1585732"/>
            <a:ext cx="5098025" cy="4486064"/>
          </a:xfrm>
          <a:solidFill>
            <a:schemeClr val="bg1"/>
          </a:solidFill>
        </p:spPr>
      </p:sp>
      <p:sp>
        <p:nvSpPr>
          <p:cNvPr id="13" name="Google Shape;73;p29">
            <a:extLst>
              <a:ext uri="{FF2B5EF4-FFF2-40B4-BE49-F238E27FC236}">
                <a16:creationId xmlns:a16="http://schemas.microsoft.com/office/drawing/2014/main" id="{574278E2-2D8A-4733-AF44-81C261D92AA3}"/>
              </a:ext>
            </a:extLst>
          </p:cNvPr>
          <p:cNvSpPr txBox="1">
            <a:spLocks noGrp="1"/>
          </p:cNvSpPr>
          <p:nvPr>
            <p:ph type="body" idx="22"/>
          </p:nvPr>
        </p:nvSpPr>
        <p:spPr>
          <a:xfrm>
            <a:off x="6495679" y="1584158"/>
            <a:ext cx="4821609" cy="172909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400" b="1">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 name="Google Shape;62;p14">
            <a:hlinkClick r:id="rId2"/>
            <a:extLst>
              <a:ext uri="{FF2B5EF4-FFF2-40B4-BE49-F238E27FC236}">
                <a16:creationId xmlns:a16="http://schemas.microsoft.com/office/drawing/2014/main" id="{88D55361-596F-4192-9705-FC619D0249BB}"/>
              </a:ext>
            </a:extLst>
          </p:cNvPr>
          <p:cNvPicPr preferRelativeResize="0"/>
          <p:nvPr userDrawn="1"/>
        </p:nvPicPr>
        <p:blipFill>
          <a:blip r:embed="rId3">
            <a:alphaModFix/>
          </a:blip>
          <a:stretch>
            <a:fillRect/>
          </a:stretch>
        </p:blipFill>
        <p:spPr>
          <a:xfrm>
            <a:off x="9188482" y="509798"/>
            <a:ext cx="2140381" cy="599261"/>
          </a:xfrm>
          <a:prstGeom prst="rect">
            <a:avLst/>
          </a:prstGeom>
          <a:noFill/>
          <a:ln>
            <a:noFill/>
          </a:ln>
        </p:spPr>
      </p:pic>
      <p:sp>
        <p:nvSpPr>
          <p:cNvPr id="18" name="Google Shape;73;p29">
            <a:extLst>
              <a:ext uri="{FF2B5EF4-FFF2-40B4-BE49-F238E27FC236}">
                <a16:creationId xmlns:a16="http://schemas.microsoft.com/office/drawing/2014/main" id="{8C60F4F1-E4D3-4A05-89EA-8D0956D0DB74}"/>
              </a:ext>
            </a:extLst>
          </p:cNvPr>
          <p:cNvSpPr txBox="1">
            <a:spLocks noGrp="1"/>
          </p:cNvSpPr>
          <p:nvPr>
            <p:ph type="body" idx="23"/>
          </p:nvPr>
        </p:nvSpPr>
        <p:spPr>
          <a:xfrm>
            <a:off x="7912217" y="3495203"/>
            <a:ext cx="3405072" cy="256676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2000" b="0">
                <a:solidFill>
                  <a:schemeClr val="tx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43932987"/>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346CA5-1841-440E-85F4-CCDA959EF0A4}"/>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C3D7D7D-B420-471E-A5D1-105D468C21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B3137C3C-4F76-468D-A361-0A15A5054832}"/>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EBAE9F5C-D853-4125-872F-1A242CF26D7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CA4DE4C-C426-4EDE-BF32-962A3FEDDC08}"/>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2967166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3597E0-A602-4DAA-8BFB-294EC09CD5A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A0C7503-3263-41AC-A0CF-BE8E235A5F7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66373D0C-6B66-4FBF-9707-5107E04DB31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BE60DE4-4E48-4FC5-AF6B-6A5FB0C91A4B}"/>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6" name="Нижний колонтитул 5">
            <a:extLst>
              <a:ext uri="{FF2B5EF4-FFF2-40B4-BE49-F238E27FC236}">
                <a16:creationId xmlns:a16="http://schemas.microsoft.com/office/drawing/2014/main" id="{6D9CC306-EDBF-40D5-B8AC-0935D5BC5FC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4D38BA4-1C58-40B6-A561-52206464B6FC}"/>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774063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74733C-7ECA-48E8-AA71-95211E437B0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4E7329F-707A-49A5-A4D3-4139A7C52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4A260A2-18AE-4442-AB39-A915BFAF041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FAF519EA-6D1C-4391-A27C-D7A0B99D5C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1C573145-8BD9-4EE4-8FED-3C02BC75619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33C6988-263D-49C0-B107-D2355315BC37}"/>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8" name="Нижний колонтитул 7">
            <a:extLst>
              <a:ext uri="{FF2B5EF4-FFF2-40B4-BE49-F238E27FC236}">
                <a16:creationId xmlns:a16="http://schemas.microsoft.com/office/drawing/2014/main" id="{0716F506-7328-4232-82F8-64B30E6384BB}"/>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3BCF782C-78BD-4E1F-BFED-D20C24CF90CC}"/>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3521359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5A6B2BA4-EFC9-4988-B2C3-C27EB4C3B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Заголовок 1">
            <a:extLst>
              <a:ext uri="{FF2B5EF4-FFF2-40B4-BE49-F238E27FC236}">
                <a16:creationId xmlns:a16="http://schemas.microsoft.com/office/drawing/2014/main" id="{A9AF02EE-7AB7-4472-9300-493A0D191F90}"/>
              </a:ext>
            </a:extLst>
          </p:cNvPr>
          <p:cNvSpPr>
            <a:spLocks noGrp="1"/>
          </p:cNvSpPr>
          <p:nvPr>
            <p:ph type="ctrTitle"/>
          </p:nvPr>
        </p:nvSpPr>
        <p:spPr>
          <a:xfrm>
            <a:off x="758875" y="1977876"/>
            <a:ext cx="6292165" cy="1767256"/>
          </a:xfrm>
        </p:spPr>
        <p:txBody>
          <a:bodyPr anchor="b">
            <a:normAutofit/>
          </a:bodyPr>
          <a:lstStyle>
            <a:lvl1pPr algn="l">
              <a:lnSpc>
                <a:spcPct val="100000"/>
              </a:lnSpc>
              <a:defRPr sz="4200">
                <a:solidFill>
                  <a:schemeClr val="bg2"/>
                </a:solidFill>
              </a:defRPr>
            </a:lvl1pPr>
          </a:lstStyle>
          <a:p>
            <a:r>
              <a:rPr lang="ru-RU"/>
              <a:t>Образец заголовка</a:t>
            </a:r>
          </a:p>
        </p:txBody>
      </p:sp>
      <p:sp>
        <p:nvSpPr>
          <p:cNvPr id="14" name="Текст 2">
            <a:extLst>
              <a:ext uri="{FF2B5EF4-FFF2-40B4-BE49-F238E27FC236}">
                <a16:creationId xmlns:a16="http://schemas.microsoft.com/office/drawing/2014/main" id="{E2F00A9B-19F2-43B8-9252-EA89C50BD35D}"/>
              </a:ext>
            </a:extLst>
          </p:cNvPr>
          <p:cNvSpPr>
            <a:spLocks noGrp="1"/>
          </p:cNvSpPr>
          <p:nvPr>
            <p:ph type="body" idx="1"/>
          </p:nvPr>
        </p:nvSpPr>
        <p:spPr>
          <a:xfrm>
            <a:off x="758875" y="4219795"/>
            <a:ext cx="6657925" cy="1500187"/>
          </a:xfrm>
        </p:spPr>
        <p:txBody>
          <a:bodyPr>
            <a:normAutofit/>
          </a:bodyPr>
          <a:lstStyle>
            <a:lvl1pPr marL="0" indent="0">
              <a:lnSpc>
                <a:spcPct val="100000"/>
              </a:lnSpc>
              <a:buNone/>
              <a:defRPr sz="2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5" name="Прямоугольник 14">
            <a:extLst>
              <a:ext uri="{FF2B5EF4-FFF2-40B4-BE49-F238E27FC236}">
                <a16:creationId xmlns:a16="http://schemas.microsoft.com/office/drawing/2014/main" id="{BE2900CD-6524-44E1-BF67-628703192C5D}"/>
              </a:ext>
            </a:extLst>
          </p:cNvPr>
          <p:cNvSpPr/>
          <p:nvPr userDrawn="1"/>
        </p:nvSpPr>
        <p:spPr>
          <a:xfrm>
            <a:off x="861695" y="3961566"/>
            <a:ext cx="1241425"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Google Shape;62;p14">
            <a:hlinkClick r:id="rId3"/>
            <a:extLst>
              <a:ext uri="{FF2B5EF4-FFF2-40B4-BE49-F238E27FC236}">
                <a16:creationId xmlns:a16="http://schemas.microsoft.com/office/drawing/2014/main" id="{FAEE5883-F266-4D22-ABE4-2E45DCDF59D7}"/>
              </a:ext>
            </a:extLst>
          </p:cNvPr>
          <p:cNvPicPr preferRelativeResize="0"/>
          <p:nvPr userDrawn="1"/>
        </p:nvPicPr>
        <p:blipFill>
          <a:blip r:embed="rId4">
            <a:alphaModFix/>
          </a:blip>
          <a:stretch>
            <a:fillRect/>
          </a:stretch>
        </p:blipFill>
        <p:spPr>
          <a:xfrm>
            <a:off x="819496" y="510361"/>
            <a:ext cx="3034874" cy="849700"/>
          </a:xfrm>
          <a:prstGeom prst="rect">
            <a:avLst/>
          </a:prstGeom>
          <a:noFill/>
          <a:ln>
            <a:noFill/>
          </a:ln>
        </p:spPr>
      </p:pic>
    </p:spTree>
    <p:extLst>
      <p:ext uri="{BB962C8B-B14F-4D97-AF65-F5344CB8AC3E}">
        <p14:creationId xmlns:p14="http://schemas.microsoft.com/office/powerpoint/2010/main" val="1585908420"/>
      </p:ext>
    </p:extLst>
  </p:cSld>
  <p:clrMapOvr>
    <a:masterClrMapping/>
  </p:clrMapOvr>
  <p:extLst>
    <p:ext uri="{DCECCB84-F9BA-43D5-87BE-67443E8EF086}">
      <p15:sldGuideLst xmlns:p15="http://schemas.microsoft.com/office/powerpoint/2012/main">
        <p15:guide id="1" pos="551" userDrawn="1">
          <p15:clr>
            <a:srgbClr val="FBAE40"/>
          </p15:clr>
        </p15:guide>
        <p15:guide id="2" orient="horz" pos="45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40BC87-C47D-4A6F-A93A-333BF062F15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C1CE103-CDA5-4CAD-AC56-50C790F6933A}"/>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4" name="Нижний колонтитул 3">
            <a:extLst>
              <a:ext uri="{FF2B5EF4-FFF2-40B4-BE49-F238E27FC236}">
                <a16:creationId xmlns:a16="http://schemas.microsoft.com/office/drawing/2014/main" id="{5BFC0384-C243-4A9D-B0DA-A1D3C77E1295}"/>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E4A0613-AB63-42A9-84F9-3BFDC31B4A79}"/>
              </a:ext>
            </a:extLst>
          </p:cNvPr>
          <p:cNvSpPr>
            <a:spLocks noGrp="1"/>
          </p:cNvSpPr>
          <p:nvPr>
            <p:ph type="sldNum" sz="quarter" idx="12"/>
          </p:nvPr>
        </p:nvSpPr>
        <p:spPr/>
        <p:txBody>
          <a:bodyPr/>
          <a:lstStyle/>
          <a:p>
            <a:r>
              <a:rPr lang="en-US"/>
              <a:t>1</a:t>
            </a:r>
          </a:p>
          <a:p>
            <a:endParaRPr lang="ru-RU"/>
          </a:p>
        </p:txBody>
      </p:sp>
    </p:spTree>
    <p:extLst>
      <p:ext uri="{BB962C8B-B14F-4D97-AF65-F5344CB8AC3E}">
        <p14:creationId xmlns:p14="http://schemas.microsoft.com/office/powerpoint/2010/main" val="250855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C0848E9-A1E9-4644-95BC-E110B15DA52D}"/>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3" name="Нижний колонтитул 2">
            <a:extLst>
              <a:ext uri="{FF2B5EF4-FFF2-40B4-BE49-F238E27FC236}">
                <a16:creationId xmlns:a16="http://schemas.microsoft.com/office/drawing/2014/main" id="{2A552B2B-AD52-4D85-ADFA-203E2DAE245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EE2FB4F8-4BF0-4CBD-8652-7655C7141C9D}"/>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4181269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B0E941-F6DE-4E1A-ABA3-FF64F22B9DA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078E93F4-352C-4F13-BEE9-0B3DAC801A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95D66498-791E-405B-8364-5F33E7F7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9690C1F-6828-4502-9CD3-FA7A72C111D3}"/>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6" name="Нижний колонтитул 5">
            <a:extLst>
              <a:ext uri="{FF2B5EF4-FFF2-40B4-BE49-F238E27FC236}">
                <a16:creationId xmlns:a16="http://schemas.microsoft.com/office/drawing/2014/main" id="{62583FD6-2E4E-429B-B5E9-8B52CB47671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18C35FD-1CFE-4B5F-9332-263552638A9F}"/>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9790325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270A44-CCF0-47E5-821D-257C7C72E77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0E296F1A-F33D-44DE-8916-CBD5631AC5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19E4242-B980-442E-A780-A8B4F0C34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6848245-13F0-43E4-A8F4-A51BD66BD111}"/>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6" name="Нижний колонтитул 5">
            <a:extLst>
              <a:ext uri="{FF2B5EF4-FFF2-40B4-BE49-F238E27FC236}">
                <a16:creationId xmlns:a16="http://schemas.microsoft.com/office/drawing/2014/main" id="{A182A34C-30E3-4DF2-8CB7-A57FE88EBAC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144079C-CE09-4D46-A084-9F9B8A575C5F}"/>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13654348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7DCA8B-67F6-4B29-A153-3212BF40CFF9}"/>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77E846E-A30C-4A6E-9E10-DE8A0B1307E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6EC9924-EC75-402C-8AC8-F441B0B4D3B3}"/>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1ECE53A7-AD4C-4709-8DEB-DE11E729F4C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CB0AC55-62C3-4437-9351-255FF87DF705}"/>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6311952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FA1B09E-9378-47F8-8788-F9714AAC915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A0080767-840D-4903-8572-0A3062150EA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EC3C68-6E77-46DD-808B-513851052790}"/>
              </a:ext>
            </a:extLst>
          </p:cNvPr>
          <p:cNvSpPr>
            <a:spLocks noGrp="1"/>
          </p:cNvSpPr>
          <p:nvPr>
            <p:ph type="dt" sz="half" idx="10"/>
          </p:nvPr>
        </p:nvSpPr>
        <p:spPr/>
        <p:txBody>
          <a:body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205C5843-9B68-4FEC-9050-3A64B6010E3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E89A7E4-72DC-4298-8853-5215520DAD45}"/>
              </a:ext>
            </a:extLst>
          </p:cNvPr>
          <p:cNvSpPr>
            <a:spLocks noGrp="1"/>
          </p:cNvSpPr>
          <p:nvPr>
            <p:ph type="sldNum" sz="quarter" idx="12"/>
          </p:nvPr>
        </p:nvSpPr>
        <p:spPr/>
        <p:txBody>
          <a:bodyPr/>
          <a:lstStyle/>
          <a:p>
            <a:fld id="{A1F21591-E1C7-4257-A043-38076D4A3EBA}" type="slidenum">
              <a:rPr lang="ru-RU" smtClean="0"/>
              <a:t>‹#›</a:t>
            </a:fld>
            <a:endParaRPr lang="ru-RU"/>
          </a:p>
        </p:txBody>
      </p:sp>
    </p:spTree>
    <p:extLst>
      <p:ext uri="{BB962C8B-B14F-4D97-AF65-F5344CB8AC3E}">
        <p14:creationId xmlns:p14="http://schemas.microsoft.com/office/powerpoint/2010/main" val="2951705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3963491" y="903220"/>
            <a:ext cx="5585753" cy="1325563"/>
          </a:xfrm>
        </p:spPr>
        <p:txBody>
          <a:bodyPr>
            <a:normAutofit/>
          </a:bodyPr>
          <a:lstStyle>
            <a:lvl1pPr>
              <a:defRPr sz="3600">
                <a:solidFill>
                  <a:schemeClr val="bg2"/>
                </a:solidFill>
              </a:defRPr>
            </a:lvl1pPr>
          </a:lstStyle>
          <a:p>
            <a:r>
              <a:rPr lang="ru-RU"/>
              <a:t>Образец заголовка</a:t>
            </a:r>
          </a:p>
        </p:txBody>
      </p:sp>
      <p:sp>
        <p:nvSpPr>
          <p:cNvPr id="3" name="Объект 2">
            <a:extLst>
              <a:ext uri="{FF2B5EF4-FFF2-40B4-BE49-F238E27FC236}">
                <a16:creationId xmlns:a16="http://schemas.microsoft.com/office/drawing/2014/main" id="{2548AAC4-00CB-498F-BA76-E79BF20C64A4}"/>
              </a:ext>
            </a:extLst>
          </p:cNvPr>
          <p:cNvSpPr>
            <a:spLocks noGrp="1"/>
          </p:cNvSpPr>
          <p:nvPr>
            <p:ph idx="1"/>
          </p:nvPr>
        </p:nvSpPr>
        <p:spPr>
          <a:xfrm>
            <a:off x="3963492" y="2246643"/>
            <a:ext cx="4689694" cy="3708083"/>
          </a:xfrm>
        </p:spPr>
        <p:txBody>
          <a:bodyPr>
            <a:normAutofit/>
          </a:bodyPr>
          <a:lstStyle>
            <a:lvl1pPr>
              <a:lnSpc>
                <a:spcPct val="100000"/>
              </a:lnSpc>
              <a:buClr>
                <a:schemeClr val="accent3"/>
              </a:buClr>
              <a:buSzPct val="110000"/>
              <a:defRPr sz="2000"/>
            </a:lvl1pPr>
            <a:lvl2pPr marL="457200" indent="0">
              <a:buNone/>
              <a:defRPr sz="2200"/>
            </a:lvl2pPr>
            <a:lvl3pPr>
              <a:defRPr sz="2200"/>
            </a:lvl3pPr>
            <a:lvl4pPr>
              <a:defRPr sz="2200"/>
            </a:lvl4pPr>
            <a:lvl5pPr>
              <a:defRPr sz="2200"/>
            </a:lvl5pPr>
          </a:lstStyle>
          <a:p>
            <a:pPr lvl="0"/>
            <a:r>
              <a:rPr lang="ru-RU"/>
              <a:t>Образец текста</a:t>
            </a:r>
          </a:p>
        </p:txBody>
      </p:sp>
      <p:pic>
        <p:nvPicPr>
          <p:cNvPr id="1026" name="Picture 2" descr="https://lh6.googleusercontent.com/5fpWOIlpEi_qOWOtF4LY9eGXA_MZqqdfdWTZoBKC-6ukCl0gH3sXyqJnTvAuKoFkbUumg8mk56Dtd6B5vKEXcu-MY7wPpEqEZ2noLCIDOlHi-fINJSEMpjUqs4-Q3QyKfJLeD6QHpKQ99wvcaw7ajrhGX9ygb84zxUzTi8npecDUFVDSt_wBGooUN5H5Tjt8ol3XYA">
            <a:extLst>
              <a:ext uri="{FF2B5EF4-FFF2-40B4-BE49-F238E27FC236}">
                <a16:creationId xmlns:a16="http://schemas.microsoft.com/office/drawing/2014/main" id="{8F011675-0FE3-43D2-8813-EE9F3BC8AB5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37651"/>
          <a:stretch/>
        </p:blipFill>
        <p:spPr bwMode="auto">
          <a:xfrm>
            <a:off x="0" y="0"/>
            <a:ext cx="36344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Google Shape;62;p14">
            <a:hlinkClick r:id="rId3"/>
            <a:extLst>
              <a:ext uri="{FF2B5EF4-FFF2-40B4-BE49-F238E27FC236}">
                <a16:creationId xmlns:a16="http://schemas.microsoft.com/office/drawing/2014/main" id="{7FEC43DA-00CC-47BC-85A7-D480CD8E16EE}"/>
              </a:ext>
            </a:extLst>
          </p:cNvPr>
          <p:cNvPicPr preferRelativeResize="0"/>
          <p:nvPr userDrawn="1"/>
        </p:nvPicPr>
        <p:blipFill>
          <a:blip r:embed="rId4">
            <a:alphaModFix/>
          </a:blip>
          <a:stretch>
            <a:fillRect/>
          </a:stretch>
        </p:blipFill>
        <p:spPr>
          <a:xfrm>
            <a:off x="9209264" y="509798"/>
            <a:ext cx="2140381" cy="599261"/>
          </a:xfrm>
          <a:prstGeom prst="rect">
            <a:avLst/>
          </a:prstGeom>
          <a:noFill/>
          <a:ln>
            <a:noFill/>
          </a:ln>
        </p:spPr>
      </p:pic>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smtClean="0">
                <a:solidFill>
                  <a:schemeClr val="bg2"/>
                </a:solidFill>
                <a:latin typeface="Montserrat Medium" panose="00000600000000000000" pitchFamily="2" charset="-52"/>
                <a:ea typeface="Arial"/>
                <a:cs typeface="Arial"/>
                <a:sym typeface="Arial"/>
              </a:rPr>
              <a:t>‹#›</a:t>
            </a:fld>
            <a:endParaRPr lang="en-US" sz="2400" b="0" i="0" u="none" strike="noStrike" cap="none">
              <a:solidFill>
                <a:schemeClr val="bg2"/>
              </a:solidFill>
              <a:latin typeface="Montserrat Medium" panose="00000600000000000000" pitchFamily="2" charset="-52"/>
              <a:ea typeface="Arial"/>
              <a:cs typeface="Arial"/>
              <a:sym typeface="Arial"/>
            </a:endParaRPr>
          </a:p>
        </p:txBody>
      </p:sp>
    </p:spTree>
    <p:extLst>
      <p:ext uri="{BB962C8B-B14F-4D97-AF65-F5344CB8AC3E}">
        <p14:creationId xmlns:p14="http://schemas.microsoft.com/office/powerpoint/2010/main" val="104297067"/>
      </p:ext>
    </p:extLst>
  </p:cSld>
  <p:clrMapOvr>
    <a:masterClrMapping/>
  </p:clrMapOvr>
  <p:extLst>
    <p:ext uri="{DCECCB84-F9BA-43D5-87BE-67443E8EF086}">
      <p15:sldGuideLst xmlns:p15="http://schemas.microsoft.com/office/powerpoint/2012/main">
        <p15:guide id="1" pos="529" userDrawn="1">
          <p15:clr>
            <a:srgbClr val="FBAE40"/>
          </p15:clr>
        </p15:guide>
        <p15:guide id="2" pos="7129" userDrawn="1">
          <p15:clr>
            <a:srgbClr val="FBAE40"/>
          </p15:clr>
        </p15:guide>
        <p15:guide id="3" orient="horz" pos="459" userDrawn="1">
          <p15:clr>
            <a:srgbClr val="FBAE40"/>
          </p15:clr>
        </p15:guide>
        <p15:guide id="4" orient="horz" pos="415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0_Заголовок и объект">
    <p:spTree>
      <p:nvGrpSpPr>
        <p:cNvPr id="1" name=""/>
        <p:cNvGrpSpPr/>
        <p:nvPr/>
      </p:nvGrpSpPr>
      <p:grpSpPr>
        <a:xfrm>
          <a:off x="0" y="0"/>
          <a:ext cx="0" cy="0"/>
          <a:chOff x="0" y="0"/>
          <a:chExt cx="0" cy="0"/>
        </a:xfrm>
      </p:grpSpPr>
      <p:grpSp>
        <p:nvGrpSpPr>
          <p:cNvPr id="8" name="Группа 7">
            <a:extLst>
              <a:ext uri="{FF2B5EF4-FFF2-40B4-BE49-F238E27FC236}">
                <a16:creationId xmlns:a16="http://schemas.microsoft.com/office/drawing/2014/main" id="{DFB9E2B4-21F9-4476-A184-7721FE38254F}"/>
              </a:ext>
            </a:extLst>
          </p:cNvPr>
          <p:cNvGrpSpPr/>
          <p:nvPr userDrawn="1"/>
        </p:nvGrpSpPr>
        <p:grpSpPr>
          <a:xfrm>
            <a:off x="-2" y="0"/>
            <a:ext cx="12192000" cy="6858000"/>
            <a:chOff x="0" y="0"/>
            <a:chExt cx="12192000" cy="6858000"/>
          </a:xfrm>
        </p:grpSpPr>
        <p:pic>
          <p:nvPicPr>
            <p:cNvPr id="9" name="Рисунок 8">
              <a:extLst>
                <a:ext uri="{FF2B5EF4-FFF2-40B4-BE49-F238E27FC236}">
                  <a16:creationId xmlns:a16="http://schemas.microsoft.com/office/drawing/2014/main" id="{C2C3759D-9FD4-4120-8CBD-536845763E50}"/>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10" name="Прямоугольник 9">
              <a:extLst>
                <a:ext uri="{FF2B5EF4-FFF2-40B4-BE49-F238E27FC236}">
                  <a16:creationId xmlns:a16="http://schemas.microsoft.com/office/drawing/2014/main" id="{AA691D01-AA91-4325-871F-65673496927C}"/>
                </a:ext>
              </a:extLst>
            </p:cNvPr>
            <p:cNvSpPr/>
            <p:nvPr userDrawn="1"/>
          </p:nvSpPr>
          <p:spPr>
            <a:xfrm>
              <a:off x="0" y="0"/>
              <a:ext cx="12192000" cy="6858000"/>
            </a:xfrm>
            <a:prstGeom prst="rect">
              <a:avLst/>
            </a:prstGeom>
            <a:solidFill>
              <a:srgbClr val="F4F5F6">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4" name="Рисунок 13">
            <a:extLst>
              <a:ext uri="{FF2B5EF4-FFF2-40B4-BE49-F238E27FC236}">
                <a16:creationId xmlns:a16="http://schemas.microsoft.com/office/drawing/2014/main" id="{BDF0C4F5-8FFA-4856-9289-99D47CE6694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120" r="27297"/>
          <a:stretch/>
        </p:blipFill>
        <p:spPr>
          <a:xfrm>
            <a:off x="0" y="0"/>
            <a:ext cx="3181350" cy="6858000"/>
          </a:xfrm>
          <a:prstGeom prst="rect">
            <a:avLst/>
          </a:prstGeom>
        </p:spPr>
      </p:pic>
      <p:sp>
        <p:nvSpPr>
          <p:cNvPr id="15" name="Заголовок 1">
            <a:extLst>
              <a:ext uri="{FF2B5EF4-FFF2-40B4-BE49-F238E27FC236}">
                <a16:creationId xmlns:a16="http://schemas.microsoft.com/office/drawing/2014/main" id="{3C6200B1-6B0C-4864-915F-06DEB7103276}"/>
              </a:ext>
            </a:extLst>
          </p:cNvPr>
          <p:cNvSpPr>
            <a:spLocks noGrp="1"/>
          </p:cNvSpPr>
          <p:nvPr>
            <p:ph type="title" hasCustomPrompt="1"/>
          </p:nvPr>
        </p:nvSpPr>
        <p:spPr>
          <a:xfrm>
            <a:off x="4164558" y="1047469"/>
            <a:ext cx="5367173" cy="769497"/>
          </a:xfrm>
        </p:spPr>
        <p:txBody>
          <a:bodyPr>
            <a:normAutofit/>
          </a:bodyPr>
          <a:lstStyle>
            <a:lvl1pPr>
              <a:defRPr sz="3200" b="0">
                <a:solidFill>
                  <a:schemeClr val="tx1"/>
                </a:solidFill>
                <a:latin typeface="Arial Black" panose="020B0A04020102020204" pitchFamily="34" charset="0"/>
                <a:cs typeface="Arial" panose="020B0604020202020204" pitchFamily="34" charset="0"/>
              </a:defRPr>
            </a:lvl1pPr>
          </a:lstStyle>
          <a:p>
            <a:r>
              <a:rPr lang="en-US"/>
              <a:t>Title</a:t>
            </a:r>
            <a:endParaRPr lang="ru-RU"/>
          </a:p>
        </p:txBody>
      </p:sp>
      <p:sp>
        <p:nvSpPr>
          <p:cNvPr id="17" name="Прямоугольник 6">
            <a:extLst>
              <a:ext uri="{FF2B5EF4-FFF2-40B4-BE49-F238E27FC236}">
                <a16:creationId xmlns:a16="http://schemas.microsoft.com/office/drawing/2014/main" id="{68E7ADB4-3B2C-4B45-9552-DD160748C6F7}"/>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Google Shape;36;p85">
            <a:extLst>
              <a:ext uri="{FF2B5EF4-FFF2-40B4-BE49-F238E27FC236}">
                <a16:creationId xmlns:a16="http://schemas.microsoft.com/office/drawing/2014/main" id="{7A9A2D65-9DCD-40DA-AA26-43C91FE2E77C}"/>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smtClean="0">
                <a:solidFill>
                  <a:schemeClr val="bg2"/>
                </a:solidFill>
                <a:latin typeface="Montserrat Medium" panose="00000600000000000000" pitchFamily="2" charset="-52"/>
                <a:ea typeface="Arial"/>
                <a:cs typeface="Arial"/>
                <a:sym typeface="Arial"/>
              </a:rPr>
              <a:t>‹#›</a:t>
            </a:fld>
            <a:endParaRPr lang="en-US" sz="2400" b="0" i="0" u="none" strike="noStrike" cap="none">
              <a:solidFill>
                <a:schemeClr val="bg2"/>
              </a:solidFill>
              <a:latin typeface="Montserrat Medium" panose="00000600000000000000" pitchFamily="2" charset="-52"/>
              <a:ea typeface="Arial"/>
              <a:cs typeface="Arial"/>
              <a:sym typeface="Arial"/>
            </a:endParaRPr>
          </a:p>
        </p:txBody>
      </p:sp>
      <p:pic>
        <p:nvPicPr>
          <p:cNvPr id="19" name="Google Shape;62;p14">
            <a:hlinkClick r:id="rId4"/>
            <a:extLst>
              <a:ext uri="{FF2B5EF4-FFF2-40B4-BE49-F238E27FC236}">
                <a16:creationId xmlns:a16="http://schemas.microsoft.com/office/drawing/2014/main" id="{43D7A772-2317-454E-87E7-938906A699BC}"/>
              </a:ext>
            </a:extLst>
          </p:cNvPr>
          <p:cNvPicPr preferRelativeResize="0"/>
          <p:nvPr userDrawn="1"/>
        </p:nvPicPr>
        <p:blipFill>
          <a:blip r:embed="rId5">
            <a:alphaModFix/>
          </a:blip>
          <a:stretch>
            <a:fillRect/>
          </a:stretch>
        </p:blipFill>
        <p:spPr>
          <a:xfrm>
            <a:off x="9209264" y="509798"/>
            <a:ext cx="2140381" cy="599261"/>
          </a:xfrm>
          <a:prstGeom prst="rect">
            <a:avLst/>
          </a:prstGeom>
          <a:noFill/>
          <a:ln>
            <a:noFill/>
          </a:ln>
        </p:spPr>
      </p:pic>
    </p:spTree>
    <p:extLst>
      <p:ext uri="{BB962C8B-B14F-4D97-AF65-F5344CB8AC3E}">
        <p14:creationId xmlns:p14="http://schemas.microsoft.com/office/powerpoint/2010/main" val="1690886143"/>
      </p:ext>
    </p:extLst>
  </p:cSld>
  <p:clrMapOvr>
    <a:masterClrMapping/>
  </p:clrMapOvr>
  <p:extLst>
    <p:ext uri="{DCECCB84-F9BA-43D5-87BE-67443E8EF086}">
      <p15:sldGuideLst xmlns:p15="http://schemas.microsoft.com/office/powerpoint/2012/main">
        <p15:guide id="1" pos="529" userDrawn="1">
          <p15:clr>
            <a:srgbClr val="FBAE40"/>
          </p15:clr>
        </p15:guide>
        <p15:guide id="2" pos="7129" userDrawn="1">
          <p15:clr>
            <a:srgbClr val="FBAE40"/>
          </p15:clr>
        </p15:guide>
        <p15:guide id="3" orient="horz" pos="459" userDrawn="1">
          <p15:clr>
            <a:srgbClr val="FBAE40"/>
          </p15:clr>
        </p15:guide>
        <p15:guide id="4" orient="horz" pos="415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Заголовок и объект">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3232D608-40FF-45CA-9B4E-18442F904D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246" t="2036" r="4424" b="12634"/>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8" name="Рисунок 7">
            <a:extLst>
              <a:ext uri="{FF2B5EF4-FFF2-40B4-BE49-F238E27FC236}">
                <a16:creationId xmlns:a16="http://schemas.microsoft.com/office/drawing/2014/main" id="{5231DA03-40EA-4521-A226-3A96DE330D6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25280" y="520467"/>
            <a:ext cx="2092008" cy="566258"/>
          </a:xfrm>
          <a:prstGeom prst="rect">
            <a:avLst/>
          </a:prstGeom>
        </p:spPr>
      </p:pic>
      <p:sp>
        <p:nvSpPr>
          <p:cNvPr id="9" name="Объект 2">
            <a:extLst>
              <a:ext uri="{FF2B5EF4-FFF2-40B4-BE49-F238E27FC236}">
                <a16:creationId xmlns:a16="http://schemas.microsoft.com/office/drawing/2014/main" id="{514C100C-6A7F-4B77-9B8A-7CD76094ECBA}"/>
              </a:ext>
            </a:extLst>
          </p:cNvPr>
          <p:cNvSpPr>
            <a:spLocks noGrp="1"/>
          </p:cNvSpPr>
          <p:nvPr>
            <p:ph idx="1"/>
          </p:nvPr>
        </p:nvSpPr>
        <p:spPr>
          <a:xfrm>
            <a:off x="839788" y="2228783"/>
            <a:ext cx="5429980" cy="3708083"/>
          </a:xfrm>
        </p:spPr>
        <p:txBody>
          <a:bodyPr>
            <a:normAutofit/>
          </a:bodyPr>
          <a:lstStyle>
            <a:lvl1pPr>
              <a:lnSpc>
                <a:spcPct val="100000"/>
              </a:lnSpc>
              <a:buClr>
                <a:schemeClr val="tx2"/>
              </a:buClr>
              <a:buSzPct val="110000"/>
              <a:defRPr sz="2000">
                <a:solidFill>
                  <a:schemeClr val="accent6"/>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10" name="Заголовок 1">
            <a:extLst>
              <a:ext uri="{FF2B5EF4-FFF2-40B4-BE49-F238E27FC236}">
                <a16:creationId xmlns:a16="http://schemas.microsoft.com/office/drawing/2014/main" id="{2B75306C-D178-4C04-92C7-17976FF3E799}"/>
              </a:ext>
            </a:extLst>
          </p:cNvPr>
          <p:cNvSpPr>
            <a:spLocks noGrp="1"/>
          </p:cNvSpPr>
          <p:nvPr>
            <p:ph type="title"/>
          </p:nvPr>
        </p:nvSpPr>
        <p:spPr>
          <a:xfrm>
            <a:off x="757305" y="903220"/>
            <a:ext cx="4752242" cy="1325563"/>
          </a:xfrm>
        </p:spPr>
        <p:txBody>
          <a:bodyPr>
            <a:normAutofit/>
          </a:bodyPr>
          <a:lstStyle>
            <a:lvl1pPr>
              <a:defRPr sz="3600">
                <a:solidFill>
                  <a:schemeClr val="accent6"/>
                </a:solidFill>
              </a:defRPr>
            </a:lvl1pPr>
          </a:lstStyle>
          <a:p>
            <a:r>
              <a:rPr lang="ru-RU"/>
              <a:t>Образец заголовка</a:t>
            </a:r>
          </a:p>
        </p:txBody>
      </p:sp>
    </p:spTree>
    <p:extLst>
      <p:ext uri="{BB962C8B-B14F-4D97-AF65-F5344CB8AC3E}">
        <p14:creationId xmlns:p14="http://schemas.microsoft.com/office/powerpoint/2010/main" val="3356000800"/>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Заголовок и объект">
    <p:spTree>
      <p:nvGrpSpPr>
        <p:cNvPr id="1" name=""/>
        <p:cNvGrpSpPr/>
        <p:nvPr/>
      </p:nvGrpSpPr>
      <p:grpSpPr>
        <a:xfrm>
          <a:off x="0" y="0"/>
          <a:ext cx="0" cy="0"/>
          <a:chOff x="0" y="0"/>
          <a:chExt cx="0" cy="0"/>
        </a:xfrm>
      </p:grpSpPr>
      <p:pic>
        <p:nvPicPr>
          <p:cNvPr id="39" name="Рисунок 38">
            <a:extLst>
              <a:ext uri="{FF2B5EF4-FFF2-40B4-BE49-F238E27FC236}">
                <a16:creationId xmlns:a16="http://schemas.microsoft.com/office/drawing/2014/main" id="{11D6E682-4D8D-4EE9-8ACC-D483DBA72F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6" name="Рисунок 35">
            <a:extLst>
              <a:ext uri="{FF2B5EF4-FFF2-40B4-BE49-F238E27FC236}">
                <a16:creationId xmlns:a16="http://schemas.microsoft.com/office/drawing/2014/main" id="{6AD1B95E-01D4-477F-ACDE-9E160444D9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70338" y="278185"/>
            <a:ext cx="6232346" cy="1325563"/>
          </a:xfrm>
        </p:spPr>
        <p:txBody>
          <a:bodyPr>
            <a:normAutofit/>
          </a:bodyPr>
          <a:lstStyle>
            <a:lvl1pPr>
              <a:defRPr sz="4000">
                <a:solidFill>
                  <a:schemeClr val="bg2"/>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353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9" name="Объект 2">
            <a:extLst>
              <a:ext uri="{FF2B5EF4-FFF2-40B4-BE49-F238E27FC236}">
                <a16:creationId xmlns:a16="http://schemas.microsoft.com/office/drawing/2014/main" id="{514C100C-6A7F-4B77-9B8A-7CD76094ECBA}"/>
              </a:ext>
            </a:extLst>
          </p:cNvPr>
          <p:cNvSpPr>
            <a:spLocks noGrp="1"/>
          </p:cNvSpPr>
          <p:nvPr>
            <p:ph idx="1"/>
          </p:nvPr>
        </p:nvSpPr>
        <p:spPr>
          <a:xfrm>
            <a:off x="1325921" y="2136188"/>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pic>
        <p:nvPicPr>
          <p:cNvPr id="17" name="Google Shape;62;p14">
            <a:hlinkClick r:id="rId4"/>
            <a:extLst>
              <a:ext uri="{FF2B5EF4-FFF2-40B4-BE49-F238E27FC236}">
                <a16:creationId xmlns:a16="http://schemas.microsoft.com/office/drawing/2014/main" id="{5BD7A0B1-744F-4F68-9C54-65CF0CE10320}"/>
              </a:ext>
            </a:extLst>
          </p:cNvPr>
          <p:cNvPicPr preferRelativeResize="0"/>
          <p:nvPr userDrawn="1"/>
        </p:nvPicPr>
        <p:blipFill>
          <a:blip r:embed="rId5">
            <a:alphaModFix/>
          </a:blip>
          <a:stretch>
            <a:fillRect/>
          </a:stretch>
        </p:blipFill>
        <p:spPr>
          <a:xfrm>
            <a:off x="9188482" y="509798"/>
            <a:ext cx="2140381" cy="599261"/>
          </a:xfrm>
          <a:prstGeom prst="rect">
            <a:avLst/>
          </a:prstGeom>
          <a:noFill/>
          <a:ln>
            <a:noFill/>
          </a:ln>
        </p:spPr>
      </p:pic>
      <p:sp>
        <p:nvSpPr>
          <p:cNvPr id="18" name="Объект 2">
            <a:extLst>
              <a:ext uri="{FF2B5EF4-FFF2-40B4-BE49-F238E27FC236}">
                <a16:creationId xmlns:a16="http://schemas.microsoft.com/office/drawing/2014/main" id="{C570D407-2448-47B4-848A-A4A337FFF909}"/>
              </a:ext>
            </a:extLst>
          </p:cNvPr>
          <p:cNvSpPr>
            <a:spLocks noGrp="1"/>
          </p:cNvSpPr>
          <p:nvPr>
            <p:ph idx="15"/>
          </p:nvPr>
        </p:nvSpPr>
        <p:spPr>
          <a:xfrm>
            <a:off x="747192" y="2203398"/>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19" name="Объект 2">
            <a:extLst>
              <a:ext uri="{FF2B5EF4-FFF2-40B4-BE49-F238E27FC236}">
                <a16:creationId xmlns:a16="http://schemas.microsoft.com/office/drawing/2014/main" id="{21EF2DEB-E790-40D0-87AC-2816888832B9}"/>
              </a:ext>
            </a:extLst>
          </p:cNvPr>
          <p:cNvSpPr>
            <a:spLocks noGrp="1"/>
          </p:cNvSpPr>
          <p:nvPr>
            <p:ph idx="16"/>
          </p:nvPr>
        </p:nvSpPr>
        <p:spPr>
          <a:xfrm>
            <a:off x="1325921" y="3570502"/>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0" name="Объект 2">
            <a:extLst>
              <a:ext uri="{FF2B5EF4-FFF2-40B4-BE49-F238E27FC236}">
                <a16:creationId xmlns:a16="http://schemas.microsoft.com/office/drawing/2014/main" id="{3BF7A38A-3191-42E7-9B25-90AC9185E0B4}"/>
              </a:ext>
            </a:extLst>
          </p:cNvPr>
          <p:cNvSpPr>
            <a:spLocks noGrp="1"/>
          </p:cNvSpPr>
          <p:nvPr>
            <p:ph idx="17"/>
          </p:nvPr>
        </p:nvSpPr>
        <p:spPr>
          <a:xfrm>
            <a:off x="747192" y="3637712"/>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1" name="Объект 2">
            <a:extLst>
              <a:ext uri="{FF2B5EF4-FFF2-40B4-BE49-F238E27FC236}">
                <a16:creationId xmlns:a16="http://schemas.microsoft.com/office/drawing/2014/main" id="{41907CA4-19EF-41A4-B807-EC784E96B4DF}"/>
              </a:ext>
            </a:extLst>
          </p:cNvPr>
          <p:cNvSpPr>
            <a:spLocks noGrp="1"/>
          </p:cNvSpPr>
          <p:nvPr>
            <p:ph idx="18"/>
          </p:nvPr>
        </p:nvSpPr>
        <p:spPr>
          <a:xfrm>
            <a:off x="1325921" y="5004816"/>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2" name="Объект 2">
            <a:extLst>
              <a:ext uri="{FF2B5EF4-FFF2-40B4-BE49-F238E27FC236}">
                <a16:creationId xmlns:a16="http://schemas.microsoft.com/office/drawing/2014/main" id="{1799BDBE-5467-40F0-B527-24EF62D308CE}"/>
              </a:ext>
            </a:extLst>
          </p:cNvPr>
          <p:cNvSpPr>
            <a:spLocks noGrp="1"/>
          </p:cNvSpPr>
          <p:nvPr>
            <p:ph idx="19"/>
          </p:nvPr>
        </p:nvSpPr>
        <p:spPr>
          <a:xfrm>
            <a:off x="747192" y="5072026"/>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3" name="Объект 2">
            <a:extLst>
              <a:ext uri="{FF2B5EF4-FFF2-40B4-BE49-F238E27FC236}">
                <a16:creationId xmlns:a16="http://schemas.microsoft.com/office/drawing/2014/main" id="{D6227906-02F0-4B03-8786-BED4CDB6FE15}"/>
              </a:ext>
            </a:extLst>
          </p:cNvPr>
          <p:cNvSpPr>
            <a:spLocks noGrp="1"/>
          </p:cNvSpPr>
          <p:nvPr>
            <p:ph idx="20"/>
          </p:nvPr>
        </p:nvSpPr>
        <p:spPr>
          <a:xfrm>
            <a:off x="6663777" y="2136188"/>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4" name="Объект 2">
            <a:extLst>
              <a:ext uri="{FF2B5EF4-FFF2-40B4-BE49-F238E27FC236}">
                <a16:creationId xmlns:a16="http://schemas.microsoft.com/office/drawing/2014/main" id="{71F36942-60A7-46F5-B236-A20BEA55AC74}"/>
              </a:ext>
            </a:extLst>
          </p:cNvPr>
          <p:cNvSpPr>
            <a:spLocks noGrp="1"/>
          </p:cNvSpPr>
          <p:nvPr>
            <p:ph idx="21"/>
          </p:nvPr>
        </p:nvSpPr>
        <p:spPr>
          <a:xfrm>
            <a:off x="6085048" y="2203398"/>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5" name="Объект 2">
            <a:extLst>
              <a:ext uri="{FF2B5EF4-FFF2-40B4-BE49-F238E27FC236}">
                <a16:creationId xmlns:a16="http://schemas.microsoft.com/office/drawing/2014/main" id="{26E17BB3-F604-42A2-AA9A-C35729685F6A}"/>
              </a:ext>
            </a:extLst>
          </p:cNvPr>
          <p:cNvSpPr>
            <a:spLocks noGrp="1"/>
          </p:cNvSpPr>
          <p:nvPr>
            <p:ph idx="22"/>
          </p:nvPr>
        </p:nvSpPr>
        <p:spPr>
          <a:xfrm>
            <a:off x="6663777" y="3570502"/>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6" name="Объект 2">
            <a:extLst>
              <a:ext uri="{FF2B5EF4-FFF2-40B4-BE49-F238E27FC236}">
                <a16:creationId xmlns:a16="http://schemas.microsoft.com/office/drawing/2014/main" id="{3B0DAE9B-B46C-445F-B68E-CE7DFA4AE3C1}"/>
              </a:ext>
            </a:extLst>
          </p:cNvPr>
          <p:cNvSpPr>
            <a:spLocks noGrp="1"/>
          </p:cNvSpPr>
          <p:nvPr>
            <p:ph idx="23"/>
          </p:nvPr>
        </p:nvSpPr>
        <p:spPr>
          <a:xfrm>
            <a:off x="6085048" y="3637712"/>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7" name="Объект 2">
            <a:extLst>
              <a:ext uri="{FF2B5EF4-FFF2-40B4-BE49-F238E27FC236}">
                <a16:creationId xmlns:a16="http://schemas.microsoft.com/office/drawing/2014/main" id="{0D270147-60B6-48B0-B223-10D9D8CEE8ED}"/>
              </a:ext>
            </a:extLst>
          </p:cNvPr>
          <p:cNvSpPr>
            <a:spLocks noGrp="1"/>
          </p:cNvSpPr>
          <p:nvPr>
            <p:ph idx="24"/>
          </p:nvPr>
        </p:nvSpPr>
        <p:spPr>
          <a:xfrm>
            <a:off x="6663777" y="5004816"/>
            <a:ext cx="4752242" cy="1095080"/>
          </a:xfrm>
        </p:spPr>
        <p:txBody>
          <a:bodyPr>
            <a:normAutofit/>
          </a:bodyPr>
          <a:lstStyle>
            <a:lvl1pPr marL="0" indent="0">
              <a:lnSpc>
                <a:spcPct val="100000"/>
              </a:lnSpc>
              <a:buClr>
                <a:schemeClr val="tx2"/>
              </a:buClr>
              <a:buSzPct val="110000"/>
              <a:buNone/>
              <a:defRPr sz="2400" b="0">
                <a:solidFill>
                  <a:schemeClr val="tx1"/>
                </a:solidFill>
              </a:defRPr>
            </a:lvl1pPr>
            <a:lvl2pPr marL="457200" indent="0">
              <a:buNone/>
              <a:defRPr sz="2200"/>
            </a:lvl2pPr>
            <a:lvl3pPr>
              <a:defRPr sz="2200"/>
            </a:lvl3pPr>
            <a:lvl4pPr>
              <a:defRPr sz="2200"/>
            </a:lvl4pPr>
            <a:lvl5pPr>
              <a:defRPr sz="2200"/>
            </a:lvl5pPr>
          </a:lstStyle>
          <a:p>
            <a:pPr lvl="0"/>
            <a:r>
              <a:rPr lang="ru-RU"/>
              <a:t>Образец текста</a:t>
            </a:r>
          </a:p>
        </p:txBody>
      </p:sp>
      <p:sp>
        <p:nvSpPr>
          <p:cNvPr id="28" name="Объект 2">
            <a:extLst>
              <a:ext uri="{FF2B5EF4-FFF2-40B4-BE49-F238E27FC236}">
                <a16:creationId xmlns:a16="http://schemas.microsoft.com/office/drawing/2014/main" id="{D79A7E02-3549-4869-B3F4-BE3B84FCEF13}"/>
              </a:ext>
            </a:extLst>
          </p:cNvPr>
          <p:cNvSpPr>
            <a:spLocks noGrp="1"/>
          </p:cNvSpPr>
          <p:nvPr>
            <p:ph idx="25"/>
          </p:nvPr>
        </p:nvSpPr>
        <p:spPr>
          <a:xfrm>
            <a:off x="6085048" y="5072026"/>
            <a:ext cx="2887257" cy="1141380"/>
          </a:xfrm>
        </p:spPr>
        <p:txBody>
          <a:bodyPr>
            <a:noAutofit/>
          </a:bodyPr>
          <a:lstStyle>
            <a:lvl1pPr marL="0" indent="0">
              <a:lnSpc>
                <a:spcPct val="100000"/>
              </a:lnSpc>
              <a:buClr>
                <a:schemeClr val="tx2"/>
              </a:buClr>
              <a:buSzPct val="110000"/>
              <a:buNone/>
              <a:defRPr sz="4000" b="0">
                <a:solidFill>
                  <a:schemeClr val="tx2"/>
                </a:solidFill>
                <a:latin typeface="Montserrat SemiBold" panose="00000700000000000000" pitchFamily="2" charset="-52"/>
              </a:defRPr>
            </a:lvl1pPr>
            <a:lvl2pPr marL="457200" indent="0">
              <a:buNone/>
              <a:defRPr sz="2200"/>
            </a:lvl2pPr>
            <a:lvl3pPr>
              <a:defRPr sz="2200"/>
            </a:lvl3pPr>
            <a:lvl4pPr>
              <a:defRPr sz="2200"/>
            </a:lvl4pPr>
            <a:lvl5pPr>
              <a:defRPr sz="2200"/>
            </a:lvl5pPr>
          </a:lstStyle>
          <a:p>
            <a:pPr lvl="0"/>
            <a:r>
              <a:rPr lang="ru-RU"/>
              <a:t>Образец текста</a:t>
            </a:r>
          </a:p>
        </p:txBody>
      </p:sp>
    </p:spTree>
    <p:extLst>
      <p:ext uri="{BB962C8B-B14F-4D97-AF65-F5344CB8AC3E}">
        <p14:creationId xmlns:p14="http://schemas.microsoft.com/office/powerpoint/2010/main" val="1884532941"/>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Заголовок и объект">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66288842-D0C1-4BE0-AF4C-977960778959}"/>
              </a:ext>
            </a:extLst>
          </p:cNvPr>
          <p:cNvPicPr>
            <a:picLocks noChangeAspect="1"/>
          </p:cNvPicPr>
          <p:nvPr userDrawn="1"/>
        </p:nvPicPr>
        <p:blipFill rotWithShape="1">
          <a:blip r:embed="rId2"/>
          <a:srcRect l="15494" t="660" r="9412" b="35979"/>
          <a:stretch/>
        </p:blipFill>
        <p:spPr>
          <a:xfrm>
            <a:off x="0" y="0"/>
            <a:ext cx="12192000" cy="6858000"/>
          </a:xfrm>
          <a:prstGeom prst="rect">
            <a:avLst/>
          </a:prstGeom>
        </p:spPr>
      </p:pic>
      <p:sp>
        <p:nvSpPr>
          <p:cNvPr id="8" name="Прямоугольник 7">
            <a:extLst>
              <a:ext uri="{FF2B5EF4-FFF2-40B4-BE49-F238E27FC236}">
                <a16:creationId xmlns:a16="http://schemas.microsoft.com/office/drawing/2014/main" id="{8EBF78A7-B37B-45AE-A35B-86F07E30EE76}"/>
              </a:ext>
            </a:extLst>
          </p:cNvPr>
          <p:cNvSpPr/>
          <p:nvPr userDrawn="1"/>
        </p:nvSpPr>
        <p:spPr>
          <a:xfrm>
            <a:off x="0" y="0"/>
            <a:ext cx="12192000"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AE6590A5-EA29-4CF6-BD86-2938305C9730}"/>
              </a:ext>
            </a:extLst>
          </p:cNvPr>
          <p:cNvSpPr/>
          <p:nvPr userDrawn="1"/>
        </p:nvSpPr>
        <p:spPr>
          <a:xfrm>
            <a:off x="-1" y="-1"/>
            <a:ext cx="2831253" cy="6858001"/>
          </a:xfrm>
          <a:prstGeom prst="rect">
            <a:avLst/>
          </a:prstGeom>
          <a:solidFill>
            <a:srgbClr val="0098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 name="Google Shape;62;p14">
            <a:hlinkClick r:id="rId3"/>
            <a:extLst>
              <a:ext uri="{FF2B5EF4-FFF2-40B4-BE49-F238E27FC236}">
                <a16:creationId xmlns:a16="http://schemas.microsoft.com/office/drawing/2014/main" id="{7FEC43DA-00CC-47BC-85A7-D480CD8E16EE}"/>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sp>
        <p:nvSpPr>
          <p:cNvPr id="29" name="Объект 2">
            <a:extLst>
              <a:ext uri="{FF2B5EF4-FFF2-40B4-BE49-F238E27FC236}">
                <a16:creationId xmlns:a16="http://schemas.microsoft.com/office/drawing/2014/main" id="{C7DF38CB-1D0E-4878-8744-04A542DFD9F2}"/>
              </a:ext>
            </a:extLst>
          </p:cNvPr>
          <p:cNvSpPr>
            <a:spLocks noGrp="1"/>
          </p:cNvSpPr>
          <p:nvPr>
            <p:ph sz="half" idx="1"/>
          </p:nvPr>
        </p:nvSpPr>
        <p:spPr>
          <a:xfrm>
            <a:off x="3448476" y="2461628"/>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17" name="Заголовок 1">
            <a:extLst>
              <a:ext uri="{FF2B5EF4-FFF2-40B4-BE49-F238E27FC236}">
                <a16:creationId xmlns:a16="http://schemas.microsoft.com/office/drawing/2014/main" id="{D60992F3-D441-45EF-A991-C5FE8645DEC4}"/>
              </a:ext>
            </a:extLst>
          </p:cNvPr>
          <p:cNvSpPr>
            <a:spLocks noGrp="1"/>
          </p:cNvSpPr>
          <p:nvPr>
            <p:ph type="title"/>
          </p:nvPr>
        </p:nvSpPr>
        <p:spPr>
          <a:xfrm>
            <a:off x="3448475" y="1528607"/>
            <a:ext cx="5367173" cy="769497"/>
          </a:xfrm>
        </p:spPr>
        <p:txBody>
          <a:bodyPr>
            <a:normAutofit/>
          </a:bodyPr>
          <a:lstStyle>
            <a:lvl1pPr>
              <a:defRPr sz="3600">
                <a:solidFill>
                  <a:schemeClr val="tx2"/>
                </a:solidFill>
              </a:defRPr>
            </a:lvl1pPr>
          </a:lstStyle>
          <a:p>
            <a:r>
              <a:rPr lang="ru-RU"/>
              <a:t>Образец заголовка</a:t>
            </a:r>
          </a:p>
        </p:txBody>
      </p:sp>
      <p:sp>
        <p:nvSpPr>
          <p:cNvPr id="6" name="Овал 5">
            <a:extLst>
              <a:ext uri="{FF2B5EF4-FFF2-40B4-BE49-F238E27FC236}">
                <a16:creationId xmlns:a16="http://schemas.microsoft.com/office/drawing/2014/main" id="{547ACE1F-AA80-437B-90C9-F771757CD64D}"/>
              </a:ext>
            </a:extLst>
          </p:cNvPr>
          <p:cNvSpPr/>
          <p:nvPr userDrawn="1"/>
        </p:nvSpPr>
        <p:spPr>
          <a:xfrm>
            <a:off x="2448100" y="2502766"/>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1</a:t>
            </a:r>
            <a:endParaRPr lang="ru-RU" b="1">
              <a:solidFill>
                <a:schemeClr val="tx2"/>
              </a:solidFill>
            </a:endParaRPr>
          </a:p>
        </p:txBody>
      </p:sp>
      <p:sp>
        <p:nvSpPr>
          <p:cNvPr id="25" name="Объект 2">
            <a:extLst>
              <a:ext uri="{FF2B5EF4-FFF2-40B4-BE49-F238E27FC236}">
                <a16:creationId xmlns:a16="http://schemas.microsoft.com/office/drawing/2014/main" id="{9F9A443C-789F-477D-8E35-1296CA15263E}"/>
              </a:ext>
            </a:extLst>
          </p:cNvPr>
          <p:cNvSpPr>
            <a:spLocks noGrp="1"/>
          </p:cNvSpPr>
          <p:nvPr>
            <p:ph sz="half" idx="10"/>
          </p:nvPr>
        </p:nvSpPr>
        <p:spPr>
          <a:xfrm>
            <a:off x="3448476" y="3519788"/>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27" name="Овал 26">
            <a:extLst>
              <a:ext uri="{FF2B5EF4-FFF2-40B4-BE49-F238E27FC236}">
                <a16:creationId xmlns:a16="http://schemas.microsoft.com/office/drawing/2014/main" id="{5B383BE0-0C91-48FA-9589-60392A7C334D}"/>
              </a:ext>
            </a:extLst>
          </p:cNvPr>
          <p:cNvSpPr/>
          <p:nvPr userDrawn="1"/>
        </p:nvSpPr>
        <p:spPr>
          <a:xfrm>
            <a:off x="2448100" y="3560926"/>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2</a:t>
            </a:r>
            <a:endParaRPr lang="ru-RU" b="1">
              <a:solidFill>
                <a:schemeClr val="tx2"/>
              </a:solidFill>
            </a:endParaRPr>
          </a:p>
        </p:txBody>
      </p:sp>
      <p:sp>
        <p:nvSpPr>
          <p:cNvPr id="33" name="Объект 2">
            <a:extLst>
              <a:ext uri="{FF2B5EF4-FFF2-40B4-BE49-F238E27FC236}">
                <a16:creationId xmlns:a16="http://schemas.microsoft.com/office/drawing/2014/main" id="{BEDD99D6-1866-4A86-A36D-0DAA8D3A22F2}"/>
              </a:ext>
            </a:extLst>
          </p:cNvPr>
          <p:cNvSpPr>
            <a:spLocks noGrp="1"/>
          </p:cNvSpPr>
          <p:nvPr>
            <p:ph sz="half" idx="11"/>
          </p:nvPr>
        </p:nvSpPr>
        <p:spPr>
          <a:xfrm>
            <a:off x="3448476" y="4574792"/>
            <a:ext cx="5367172" cy="1040109"/>
          </a:xfrm>
        </p:spPr>
        <p:txBody>
          <a:bodyPr>
            <a:normAutofit/>
          </a:bodyPr>
          <a:lstStyle>
            <a:lvl1pPr marL="0" indent="0">
              <a:lnSpc>
                <a:spcPct val="100000"/>
              </a:lnSpc>
              <a:buNone/>
              <a:defRPr sz="2400">
                <a:solidFill>
                  <a:schemeClr val="tx1"/>
                </a:solidFill>
              </a:defRPr>
            </a:lvl1pPr>
          </a:lstStyle>
          <a:p>
            <a:pPr lvl="0"/>
            <a:r>
              <a:rPr lang="ru-RU"/>
              <a:t>Образец текста</a:t>
            </a:r>
          </a:p>
        </p:txBody>
      </p:sp>
      <p:sp>
        <p:nvSpPr>
          <p:cNvPr id="34" name="Овал 33">
            <a:extLst>
              <a:ext uri="{FF2B5EF4-FFF2-40B4-BE49-F238E27FC236}">
                <a16:creationId xmlns:a16="http://schemas.microsoft.com/office/drawing/2014/main" id="{94308E42-9626-4F2E-920C-0533EA4C7B5A}"/>
              </a:ext>
            </a:extLst>
          </p:cNvPr>
          <p:cNvSpPr/>
          <p:nvPr userDrawn="1"/>
        </p:nvSpPr>
        <p:spPr>
          <a:xfrm>
            <a:off x="2448100" y="4615930"/>
            <a:ext cx="730885" cy="730885"/>
          </a:xfrm>
          <a:prstGeom prst="ellipse">
            <a:avLst/>
          </a:prstGeom>
          <a:solidFill>
            <a:schemeClr val="accent6"/>
          </a:solidFill>
          <a:ln>
            <a:noFill/>
          </a:ln>
          <a:effectLst>
            <a:outerShdw blurRad="50800" dist="38100" algn="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200" b="1">
                <a:solidFill>
                  <a:schemeClr val="tx2"/>
                </a:solidFill>
              </a:rPr>
              <a:t>3</a:t>
            </a:r>
            <a:endParaRPr lang="ru-RU" b="1">
              <a:solidFill>
                <a:schemeClr val="tx2"/>
              </a:solidFill>
            </a:endParaRPr>
          </a:p>
        </p:txBody>
      </p:sp>
    </p:spTree>
    <p:extLst>
      <p:ext uri="{BB962C8B-B14F-4D97-AF65-F5344CB8AC3E}">
        <p14:creationId xmlns:p14="http://schemas.microsoft.com/office/powerpoint/2010/main" val="192983466"/>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Заголовок и объект">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966AF8F-234D-4CDB-9DDD-E482E4FF76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Прямоугольник 14">
            <a:extLst>
              <a:ext uri="{FF2B5EF4-FFF2-40B4-BE49-F238E27FC236}">
                <a16:creationId xmlns:a16="http://schemas.microsoft.com/office/drawing/2014/main" id="{30B4F6DD-8DBB-45F0-88F7-EC6352BD609D}"/>
              </a:ext>
            </a:extLst>
          </p:cNvPr>
          <p:cNvSpPr/>
          <p:nvPr userDrawn="1"/>
        </p:nvSpPr>
        <p:spPr>
          <a:xfrm>
            <a:off x="0" y="1796952"/>
            <a:ext cx="12192000" cy="33324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a16="http://schemas.microsoft.com/office/drawing/2014/main" id="{6D3E52C4-580B-49AF-ABEC-543511F6B0DA}"/>
              </a:ext>
            </a:extLst>
          </p:cNvPr>
          <p:cNvSpPr/>
          <p:nvPr userDrawn="1"/>
        </p:nvSpPr>
        <p:spPr>
          <a:xfrm>
            <a:off x="10820400" y="6024177"/>
            <a:ext cx="1371600" cy="833823"/>
          </a:xfrm>
          <a:custGeom>
            <a:avLst/>
            <a:gdLst>
              <a:gd name="connsiteX0" fmla="*/ 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0 w 1788160"/>
              <a:gd name="connsiteY4" fmla="*/ 0 h 934720"/>
              <a:gd name="connsiteX0" fmla="*/ 449580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49580 w 1788160"/>
              <a:gd name="connsiteY4" fmla="*/ 0 h 934720"/>
              <a:gd name="connsiteX0" fmla="*/ 476071 w 1788160"/>
              <a:gd name="connsiteY0" fmla="*/ 0 h 934720"/>
              <a:gd name="connsiteX1" fmla="*/ 1788160 w 1788160"/>
              <a:gd name="connsiteY1" fmla="*/ 0 h 934720"/>
              <a:gd name="connsiteX2" fmla="*/ 1788160 w 1788160"/>
              <a:gd name="connsiteY2" fmla="*/ 934720 h 934720"/>
              <a:gd name="connsiteX3" fmla="*/ 0 w 1788160"/>
              <a:gd name="connsiteY3" fmla="*/ 934720 h 934720"/>
              <a:gd name="connsiteX4" fmla="*/ 476071 w 1788160"/>
              <a:gd name="connsiteY4" fmla="*/ 0 h 9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160" h="934720">
                <a:moveTo>
                  <a:pt x="476071" y="0"/>
                </a:moveTo>
                <a:lnTo>
                  <a:pt x="1788160" y="0"/>
                </a:lnTo>
                <a:lnTo>
                  <a:pt x="1788160" y="934720"/>
                </a:lnTo>
                <a:lnTo>
                  <a:pt x="0" y="934720"/>
                </a:lnTo>
                <a:lnTo>
                  <a:pt x="476071" y="0"/>
                </a:lnTo>
                <a:close/>
              </a:path>
            </a:pathLst>
          </a:custGeom>
          <a:solidFill>
            <a:schemeClr val="accent6"/>
          </a:solidFill>
          <a:ln>
            <a:noFill/>
          </a:ln>
          <a:effectLst>
            <a:outerShdw blurRad="330200" dir="13500000" sx="102000" sy="102000" algn="br" rotWithShape="0">
              <a:schemeClr val="bg2">
                <a:lumMod val="20000"/>
                <a:lumOff val="8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2E9E2CA5-C8A0-43C0-9BE6-102912FC05A0}"/>
              </a:ext>
            </a:extLst>
          </p:cNvPr>
          <p:cNvSpPr>
            <a:spLocks noGrp="1"/>
          </p:cNvSpPr>
          <p:nvPr>
            <p:ph type="title"/>
          </p:nvPr>
        </p:nvSpPr>
        <p:spPr>
          <a:xfrm>
            <a:off x="758762" y="2791883"/>
            <a:ext cx="8009317" cy="1325563"/>
          </a:xfrm>
        </p:spPr>
        <p:txBody>
          <a:bodyPr>
            <a:normAutofit/>
          </a:bodyPr>
          <a:lstStyle>
            <a:lvl1pPr>
              <a:defRPr sz="4400">
                <a:solidFill>
                  <a:schemeClr val="accent6"/>
                </a:solidFill>
              </a:defRPr>
            </a:lvl1pPr>
          </a:lstStyle>
          <a:p>
            <a:r>
              <a:rPr lang="ru-RU"/>
              <a:t>Образец заголовка</a:t>
            </a:r>
          </a:p>
        </p:txBody>
      </p:sp>
      <p:sp>
        <p:nvSpPr>
          <p:cNvPr id="16" name="Google Shape;36;p85">
            <a:extLst>
              <a:ext uri="{FF2B5EF4-FFF2-40B4-BE49-F238E27FC236}">
                <a16:creationId xmlns:a16="http://schemas.microsoft.com/office/drawing/2014/main" id="{EB3D9ED1-713E-45AA-86F2-694BD13F7D61}"/>
              </a:ext>
            </a:extLst>
          </p:cNvPr>
          <p:cNvSpPr/>
          <p:nvPr userDrawn="1"/>
        </p:nvSpPr>
        <p:spPr>
          <a:xfrm>
            <a:off x="9268614" y="6275234"/>
            <a:ext cx="2452412" cy="369332"/>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accent3"/>
              </a:buClr>
              <a:buSzPts val="1000"/>
              <a:buFont typeface="Arial"/>
              <a:buNone/>
            </a:pPr>
            <a:fld id="{00000000-1234-1234-1234-123412341234}" type="slidenum">
              <a:rPr lang="en-US" sz="2400" b="0" i="0" u="none" strike="noStrike" cap="none">
                <a:solidFill>
                  <a:schemeClr val="bg2"/>
                </a:solidFill>
                <a:latin typeface="Montserrat Medium" panose="00000600000000000000" pitchFamily="2" charset="-52"/>
                <a:ea typeface="Arial"/>
                <a:cs typeface="Arial"/>
                <a:sym typeface="Arial"/>
              </a:rPr>
              <a:t>‹#›</a:t>
            </a:fld>
            <a:endParaRPr sz="2400" b="0" i="0" u="none" strike="noStrike" cap="none">
              <a:solidFill>
                <a:schemeClr val="bg2"/>
              </a:solidFill>
              <a:latin typeface="Montserrat Medium" panose="00000600000000000000" pitchFamily="2" charset="-52"/>
              <a:ea typeface="Arial"/>
              <a:cs typeface="Arial"/>
              <a:sym typeface="Arial"/>
            </a:endParaRPr>
          </a:p>
        </p:txBody>
      </p:sp>
      <p:pic>
        <p:nvPicPr>
          <p:cNvPr id="9" name="Google Shape;62;p14">
            <a:hlinkClick r:id="rId3"/>
            <a:extLst>
              <a:ext uri="{FF2B5EF4-FFF2-40B4-BE49-F238E27FC236}">
                <a16:creationId xmlns:a16="http://schemas.microsoft.com/office/drawing/2014/main" id="{1E688FD5-EFF8-4C27-9FCD-8DF844A06629}"/>
              </a:ext>
            </a:extLst>
          </p:cNvPr>
          <p:cNvPicPr preferRelativeResize="0"/>
          <p:nvPr userDrawn="1"/>
        </p:nvPicPr>
        <p:blipFill>
          <a:blip r:embed="rId4">
            <a:alphaModFix/>
          </a:blip>
          <a:stretch>
            <a:fillRect/>
          </a:stretch>
        </p:blipFill>
        <p:spPr>
          <a:xfrm>
            <a:off x="9188482" y="520189"/>
            <a:ext cx="2140381" cy="599261"/>
          </a:xfrm>
          <a:prstGeom prst="rect">
            <a:avLst/>
          </a:prstGeom>
          <a:noFill/>
          <a:ln>
            <a:noFill/>
          </a:ln>
        </p:spPr>
      </p:pic>
    </p:spTree>
    <p:extLst>
      <p:ext uri="{BB962C8B-B14F-4D97-AF65-F5344CB8AC3E}">
        <p14:creationId xmlns:p14="http://schemas.microsoft.com/office/powerpoint/2010/main" val="4073260195"/>
      </p:ext>
    </p:extLst>
  </p:cSld>
  <p:clrMapOvr>
    <a:masterClrMapping/>
  </p:clrMapOvr>
  <p:extLst>
    <p:ext uri="{DCECCB84-F9BA-43D5-87BE-67443E8EF086}">
      <p15:sldGuideLst xmlns:p15="http://schemas.microsoft.com/office/powerpoint/2012/main">
        <p15:guide id="1" pos="529">
          <p15:clr>
            <a:srgbClr val="FBAE40"/>
          </p15:clr>
        </p15:guide>
        <p15:guide id="2" pos="7129">
          <p15:clr>
            <a:srgbClr val="FBAE40"/>
          </p15:clr>
        </p15:guide>
        <p15:guide id="3" orient="horz" pos="459">
          <p15:clr>
            <a:srgbClr val="FBAE40"/>
          </p15:clr>
        </p15:guide>
        <p15:guide id="4" orient="horz" pos="415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123CC-62FF-4398-9CA2-187D37A1EB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92C70D0-578A-406C-9E47-A947C9F15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6DEF043-B75A-483C-8DDC-A1242C79D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1188F-F401-4C9C-8BAA-D32AFED4393C}" type="datetimeFigureOut">
              <a:rPr lang="ru-RU" smtClean="0"/>
              <a:t>20.10.2025</a:t>
            </a:fld>
            <a:endParaRPr lang="ru-RU"/>
          </a:p>
        </p:txBody>
      </p:sp>
      <p:sp>
        <p:nvSpPr>
          <p:cNvPr id="5" name="Нижний колонтитул 4">
            <a:extLst>
              <a:ext uri="{FF2B5EF4-FFF2-40B4-BE49-F238E27FC236}">
                <a16:creationId xmlns:a16="http://schemas.microsoft.com/office/drawing/2014/main" id="{9F99BF8C-70D0-4A49-8FE2-80A7A2481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D0AD17B-D9E9-459A-8427-28A25512A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21591-E1C7-4257-A043-38076D4A3EBA}" type="slidenum">
              <a:rPr lang="ru-RU" smtClean="0"/>
              <a:t>‹#›</a:t>
            </a:fld>
            <a:endParaRPr lang="ru-RU"/>
          </a:p>
        </p:txBody>
      </p:sp>
    </p:spTree>
    <p:extLst>
      <p:ext uri="{BB962C8B-B14F-4D97-AF65-F5344CB8AC3E}">
        <p14:creationId xmlns:p14="http://schemas.microsoft.com/office/powerpoint/2010/main" val="410908625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50" r:id="rId4"/>
    <p:sldLayoutId id="2147483683" r:id="rId5"/>
    <p:sldLayoutId id="2147483663" r:id="rId6"/>
    <p:sldLayoutId id="2147483673" r:id="rId7"/>
    <p:sldLayoutId id="2147483664" r:id="rId8"/>
    <p:sldLayoutId id="2147483666" r:id="rId9"/>
    <p:sldLayoutId id="2147483674" r:id="rId10"/>
    <p:sldLayoutId id="2147483665" r:id="rId11"/>
    <p:sldLayoutId id="2147483667" r:id="rId12"/>
    <p:sldLayoutId id="2147483684" r:id="rId13"/>
    <p:sldLayoutId id="2147483669" r:id="rId14"/>
    <p:sldLayoutId id="2147483670" r:id="rId15"/>
    <p:sldLayoutId id="2147483677" r:id="rId16"/>
    <p:sldLayoutId id="2147483678" r:id="rId17"/>
    <p:sldLayoutId id="2147483672" r:id="rId18"/>
    <p:sldLayoutId id="2147483675" r:id="rId19"/>
    <p:sldLayoutId id="2147483671" r:id="rId20"/>
    <p:sldLayoutId id="2147483685" r:id="rId21"/>
    <p:sldLayoutId id="2147483676" r:id="rId22"/>
    <p:sldLayoutId id="2147483679" r:id="rId23"/>
    <p:sldLayoutId id="2147483680" r:id="rId24"/>
    <p:sldLayoutId id="2147483682" r:id="rId25"/>
    <p:sldLayoutId id="2147483681" r:id="rId26"/>
    <p:sldLayoutId id="2147483651" r:id="rId27"/>
    <p:sldLayoutId id="2147483652" r:id="rId28"/>
    <p:sldLayoutId id="2147483653" r:id="rId29"/>
    <p:sldLayoutId id="2147483654" r:id="rId30"/>
    <p:sldLayoutId id="2147483655" r:id="rId31"/>
    <p:sldLayoutId id="2147483656" r:id="rId32"/>
    <p:sldLayoutId id="2147483657" r:id="rId33"/>
    <p:sldLayoutId id="2147483658" r:id="rId34"/>
    <p:sldLayoutId id="2147483659"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7B_744E581E.xm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9.gif"/></Relationships>
</file>

<file path=ppt/slides/_rels/slide1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JohnSnowLabs/spark-nlp-workshop/tree/master/tutorials/Certification_Trainings/Applied_Generative_AI/data" TargetMode="External"/><Relationship Id="rId2" Type="http://schemas.openxmlformats.org/officeDocument/2006/relationships/hyperlink" Target="https://genailab.demo.johnsnowlabs.dev/" TargetMode="External"/><Relationship Id="rId1" Type="http://schemas.openxmlformats.org/officeDocument/2006/relationships/slideLayout" Target="../slideLayouts/slideLayout5.xml"/><Relationship Id="rId5" Type="http://schemas.openxmlformats.org/officeDocument/2006/relationships/hyperlink" Target="https://nlp.johnsnowlabs.com/docs/en/alab/quickstart" TargetMode="External"/><Relationship Id="rId4" Type="http://schemas.openxmlformats.org/officeDocument/2006/relationships/hyperlink" Target="https://nlp.johnsnowlabs.com/docs/en/alab/llm_eva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5.xml"/><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4.xml"/><Relationship Id="rId5" Type="http://schemas.openxmlformats.org/officeDocument/2006/relationships/image" Target="../media/image80.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4.xml"/><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4.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 Id="rId5" Type="http://schemas.openxmlformats.org/officeDocument/2006/relationships/image" Target="../media/image91.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5" Type="http://schemas.openxmlformats.org/officeDocument/2006/relationships/image" Target="../media/image95.emf"/><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9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100.emf"/></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101.emf"/></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102.emf"/></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image" Target="../media/image104.png"/><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105.png"/><Relationship Id="rId5" Type="http://schemas.openxmlformats.org/officeDocument/2006/relationships/image" Target="../media/image98.png"/><Relationship Id="rId4"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106.png"/><Relationship Id="rId5" Type="http://schemas.openxmlformats.org/officeDocument/2006/relationships/image" Target="../media/image98.png"/><Relationship Id="rId4" Type="http://schemas.openxmlformats.org/officeDocument/2006/relationships/notesSlide" Target="../notesSlides/notesSlide2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106.png"/><Relationship Id="rId5" Type="http://schemas.openxmlformats.org/officeDocument/2006/relationships/image" Target="../media/image98.png"/><Relationship Id="rId4" Type="http://schemas.openxmlformats.org/officeDocument/2006/relationships/notesSlide" Target="../notesSlides/notesSlide25.xml"/></Relationships>
</file>

<file path=ppt/slides/_rels/slide7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hyperlink" Target="https://nlp.johnsnowlabs.com/models"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microsoft.com/office/2018/10/relationships/comments" Target="../comments/modernComment_183_EBA31E81.xml"/><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8.png"/><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8.png"/><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8.png"/><Relationship Id="rId4" Type="http://schemas.openxmlformats.org/officeDocument/2006/relationships/image" Target="../media/image116.png"/></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3" Type="http://schemas.openxmlformats.org/officeDocument/2006/relationships/hyperlink" Target="https://azuremarketplace.microsoft.com/en-us/marketplace/apps/johnsnowlabsinc1646051154808.annotation_lab?tab=Overview" TargetMode="External"/><Relationship Id="rId2" Type="http://schemas.openxmlformats.org/officeDocument/2006/relationships/hyperlink" Target="https://aws.amazon.com/marketplace/pp/prodview-nsww5rdpvou4w?sr=0-1&amp;ref_=beagle&amp;applicationId=AWSMPContessa" TargetMode="External"/><Relationship Id="rId1" Type="http://schemas.openxmlformats.org/officeDocument/2006/relationships/slideLayout" Target="../slideLayouts/slideLayout4.xml"/><Relationship Id="rId6" Type="http://schemas.openxmlformats.org/officeDocument/2006/relationships/hyperlink" Target="mailto:support@johnsnowlabs.com" TargetMode="External"/><Relationship Id="rId5" Type="http://schemas.openxmlformats.org/officeDocument/2006/relationships/hyperlink" Target="https://spark-nlp.slack.com/archives/C021HCE7HJN" TargetMode="External"/><Relationship Id="rId4" Type="http://schemas.openxmlformats.org/officeDocument/2006/relationships/hyperlink" Target="https://www.johnsnowlabs.com/install/"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johnsnowlabs.com/generative-ai-lab/" TargetMode="External"/><Relationship Id="rId7" Type="http://schemas.openxmlformats.org/officeDocument/2006/relationships/image" Target="../media/image121.png"/><Relationship Id="rId2" Type="http://schemas.microsoft.com/office/2018/10/relationships/comments" Target="../comments/modernComment_143_3B073401.xml"/><Relationship Id="rId1" Type="http://schemas.openxmlformats.org/officeDocument/2006/relationships/slideLayout" Target="../slideLayouts/slideLayout23.xml"/><Relationship Id="rId6" Type="http://schemas.openxmlformats.org/officeDocument/2006/relationships/hyperlink" Target="https://www.johnsnowlabs.com/nlp-lab-blog/" TargetMode="External"/><Relationship Id="rId5" Type="http://schemas.openxmlformats.org/officeDocument/2006/relationships/hyperlink" Target="https://nlp.johnsnowlabs.com/docs/en/alab/step_by_step_tutorials" TargetMode="External"/><Relationship Id="rId4" Type="http://schemas.openxmlformats.org/officeDocument/2006/relationships/hyperlink" Target="https://nlp.johnsnowlabs.com/docs/en/alab/quickstart" TargetMode="External"/></Relationships>
</file>

<file path=ppt/slides/_rels/slide99.xml.rels><?xml version="1.0" encoding="UTF-8" standalone="yes"?>
<Relationships xmlns="http://schemas.openxmlformats.org/package/2006/relationships"><Relationship Id="rId2" Type="http://schemas.openxmlformats.org/officeDocument/2006/relationships/hyperlink" Target="mailto:dia@johnsnowlabs.com"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811F-35A0-5BDC-2656-7E0D0E228BE3}"/>
              </a:ext>
            </a:extLst>
          </p:cNvPr>
          <p:cNvSpPr>
            <a:spLocks noGrp="1"/>
          </p:cNvSpPr>
          <p:nvPr>
            <p:ph type="ctrTitle"/>
          </p:nvPr>
        </p:nvSpPr>
        <p:spPr/>
        <p:txBody>
          <a:bodyPr>
            <a:normAutofit fontScale="90000"/>
          </a:bodyPr>
          <a:lstStyle/>
          <a:p>
            <a:r>
              <a:rPr lang="en-US"/>
              <a:t>Human-In-The-Loop </a:t>
            </a:r>
            <a:br>
              <a:rPr lang="en-US"/>
            </a:br>
            <a:r>
              <a:rPr lang="en-US"/>
              <a:t>Generative AI Lab Training Session </a:t>
            </a:r>
          </a:p>
        </p:txBody>
      </p:sp>
      <p:sp>
        <p:nvSpPr>
          <p:cNvPr id="3" name="Text Placeholder 2">
            <a:extLst>
              <a:ext uri="{FF2B5EF4-FFF2-40B4-BE49-F238E27FC236}">
                <a16:creationId xmlns:a16="http://schemas.microsoft.com/office/drawing/2014/main" id="{110FAEA0-5BF8-3AE8-A6E7-10016AA69ABD}"/>
              </a:ext>
            </a:extLst>
          </p:cNvPr>
          <p:cNvSpPr>
            <a:spLocks noGrp="1"/>
          </p:cNvSpPr>
          <p:nvPr>
            <p:ph type="body" idx="1"/>
          </p:nvPr>
        </p:nvSpPr>
        <p:spPr>
          <a:xfrm>
            <a:off x="753211" y="4707862"/>
            <a:ext cx="8009522" cy="1500187"/>
          </a:xfrm>
        </p:spPr>
        <p:txBody>
          <a:bodyPr vert="horz" lIns="91440" tIns="45720" rIns="91440" bIns="45720" rtlCol="0" anchor="t">
            <a:normAutofit/>
          </a:bodyPr>
          <a:lstStyle/>
          <a:p>
            <a:r>
              <a:rPr lang="en-US" dirty="0"/>
              <a:t>Dia Trambitas, Head of Product, John Snow Labs</a:t>
            </a:r>
            <a:endParaRPr lang="en-US" dirty="0">
              <a:ea typeface="Roboto"/>
              <a:cs typeface="Roboto"/>
            </a:endParaRPr>
          </a:p>
        </p:txBody>
      </p:sp>
    </p:spTree>
    <p:extLst>
      <p:ext uri="{BB962C8B-B14F-4D97-AF65-F5344CB8AC3E}">
        <p14:creationId xmlns:p14="http://schemas.microsoft.com/office/powerpoint/2010/main" val="2300468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Reading Model Benchmarks</a:t>
            </a:r>
          </a:p>
        </p:txBody>
      </p:sp>
      <p:pic>
        <p:nvPicPr>
          <p:cNvPr id="3" name="Picture 2" descr="A screenshot of a computer&#10;&#10;Description automatically generated">
            <a:extLst>
              <a:ext uri="{FF2B5EF4-FFF2-40B4-BE49-F238E27FC236}">
                <a16:creationId xmlns:a16="http://schemas.microsoft.com/office/drawing/2014/main" id="{FCDEFC28-DA6C-D2B3-9183-917A5783B26D}"/>
              </a:ext>
            </a:extLst>
          </p:cNvPr>
          <p:cNvPicPr>
            <a:picLocks noChangeAspect="1"/>
          </p:cNvPicPr>
          <p:nvPr/>
        </p:nvPicPr>
        <p:blipFill>
          <a:blip r:embed="rId3"/>
          <a:stretch>
            <a:fillRect/>
          </a:stretch>
        </p:blipFill>
        <p:spPr>
          <a:xfrm>
            <a:off x="4777316" y="1232584"/>
            <a:ext cx="6780700" cy="4390503"/>
          </a:xfrm>
          <a:prstGeom prst="rect">
            <a:avLst/>
          </a:prstGeom>
        </p:spPr>
      </p:pic>
    </p:spTree>
    <p:extLst>
      <p:ext uri="{BB962C8B-B14F-4D97-AF65-F5344CB8AC3E}">
        <p14:creationId xmlns:p14="http://schemas.microsoft.com/office/powerpoint/2010/main" val="402373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p:txBody>
          <a:bodyPr>
            <a:normAutofit fontScale="90000"/>
          </a:bodyPr>
          <a:lstStyle/>
          <a:p>
            <a:r>
              <a:rPr lang="en-US" dirty="0">
                <a:latin typeface="Arial Black"/>
                <a:cs typeface="Arial"/>
              </a:rPr>
              <a:t>Your Private Models Hub</a:t>
            </a:r>
            <a:endParaRPr lang="en-US" dirty="0"/>
          </a:p>
        </p:txBody>
      </p:sp>
      <p:pic>
        <p:nvPicPr>
          <p:cNvPr id="3" name="Picture 2" descr="A screenshot of a computer&#10;&#10;Description automatically generated">
            <a:extLst>
              <a:ext uri="{FF2B5EF4-FFF2-40B4-BE49-F238E27FC236}">
                <a16:creationId xmlns:a16="http://schemas.microsoft.com/office/drawing/2014/main" id="{6E558D5D-E133-0648-0140-ECC45A133DF3}"/>
              </a:ext>
            </a:extLst>
          </p:cNvPr>
          <p:cNvPicPr>
            <a:picLocks noChangeAspect="1"/>
          </p:cNvPicPr>
          <p:nvPr/>
        </p:nvPicPr>
        <p:blipFill>
          <a:blip r:embed="rId3"/>
          <a:stretch>
            <a:fillRect/>
          </a:stretch>
        </p:blipFill>
        <p:spPr>
          <a:xfrm>
            <a:off x="1048693" y="1713378"/>
            <a:ext cx="10094614" cy="4977877"/>
          </a:xfrm>
          <a:prstGeom prst="rect">
            <a:avLst/>
          </a:prstGeom>
        </p:spPr>
      </p:pic>
    </p:spTree>
    <p:extLst>
      <p:ext uri="{BB962C8B-B14F-4D97-AF65-F5344CB8AC3E}">
        <p14:creationId xmlns:p14="http://schemas.microsoft.com/office/powerpoint/2010/main" val="856010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p:txBody>
          <a:bodyPr/>
          <a:lstStyle/>
          <a:p>
            <a:r>
              <a:rPr lang="en-US">
                <a:latin typeface="Arial Black"/>
                <a:cs typeface="Arial"/>
              </a:rPr>
              <a:t>Rules - Introduction</a:t>
            </a:r>
            <a:endParaRPr lang="en-US"/>
          </a:p>
        </p:txBody>
      </p:sp>
      <p:sp>
        <p:nvSpPr>
          <p:cNvPr id="3" name="TextBox 2">
            <a:extLst>
              <a:ext uri="{FF2B5EF4-FFF2-40B4-BE49-F238E27FC236}">
                <a16:creationId xmlns:a16="http://schemas.microsoft.com/office/drawing/2014/main" id="{BED05ACA-F3CD-6A23-260A-B7E46DBBF159}"/>
              </a:ext>
            </a:extLst>
          </p:cNvPr>
          <p:cNvSpPr txBox="1"/>
          <p:nvPr/>
        </p:nvSpPr>
        <p:spPr>
          <a:xfrm>
            <a:off x="3189877" y="1815503"/>
            <a:ext cx="833902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dirty="0"/>
              <a:t>Rules in NER</a:t>
            </a:r>
            <a:endParaRPr lang="en-US" dirty="0"/>
          </a:p>
          <a:p>
            <a:pPr marL="228600" indent="-228600">
              <a:lnSpc>
                <a:spcPct val="150000"/>
              </a:lnSpc>
              <a:buFont typeface=""/>
              <a:buChar char="•"/>
            </a:pPr>
            <a:r>
              <a:rPr lang="en-US" b="1" dirty="0"/>
              <a:t>Definition</a:t>
            </a:r>
            <a:r>
              <a:rPr lang="en-US" dirty="0"/>
              <a:t>: Predefined conditions/patterns for entity identification.</a:t>
            </a:r>
            <a:endParaRPr lang="en-US" dirty="0">
              <a:ea typeface="Roboto"/>
              <a:cs typeface="Roboto"/>
            </a:endParaRPr>
          </a:p>
          <a:p>
            <a:pPr marL="228600" indent="-228600">
              <a:lnSpc>
                <a:spcPct val="150000"/>
              </a:lnSpc>
              <a:buFont typeface=""/>
              <a:buChar char="•"/>
            </a:pPr>
            <a:r>
              <a:rPr lang="en-US" b="1" dirty="0"/>
              <a:t>Implementation</a:t>
            </a:r>
            <a:r>
              <a:rPr lang="en-US" dirty="0"/>
              <a:t>: Regular expressions or logical conditions.</a:t>
            </a:r>
            <a:endParaRPr lang="en-US" dirty="0">
              <a:ea typeface="Roboto"/>
              <a:cs typeface="Roboto"/>
            </a:endParaRPr>
          </a:p>
          <a:p>
            <a:pPr marL="228600" indent="-228600">
              <a:lnSpc>
                <a:spcPct val="150000"/>
              </a:lnSpc>
              <a:buFont typeface=""/>
              <a:buChar char="•"/>
            </a:pPr>
            <a:r>
              <a:rPr lang="en-US" b="1" dirty="0"/>
              <a:t>Function</a:t>
            </a:r>
            <a:r>
              <a:rPr lang="en-US" dirty="0"/>
              <a:t>:  Alternative that compliments NER model outputs when NER model entities are not  available</a:t>
            </a:r>
            <a:endParaRPr lang="en-US" dirty="0">
              <a:ea typeface="Roboto"/>
              <a:cs typeface="Roboto"/>
            </a:endParaRPr>
          </a:p>
          <a:p>
            <a:pPr marL="228600" indent="-228600">
              <a:lnSpc>
                <a:spcPct val="150000"/>
              </a:lnSpc>
              <a:buFont typeface=""/>
              <a:buChar char="•"/>
            </a:pPr>
            <a:r>
              <a:rPr lang="en-US" b="1" dirty="0"/>
              <a:t>Example</a:t>
            </a:r>
            <a:r>
              <a:rPr lang="en-US" dirty="0"/>
              <a:t>: Rule requires “Dr. Smith” to be followed by “MD” to validate entity.</a:t>
            </a:r>
            <a:endParaRPr lang="en-US" dirty="0">
              <a:ea typeface="Roboto"/>
              <a:cs typeface="Roboto"/>
            </a:endParaRPr>
          </a:p>
          <a:p>
            <a:pPr marL="228600" indent="-228600">
              <a:lnSpc>
                <a:spcPct val="150000"/>
              </a:lnSpc>
              <a:buFont typeface=""/>
              <a:buChar char="•"/>
            </a:pPr>
            <a:endParaRPr lang="en-US" dirty="0">
              <a:ea typeface="Roboto"/>
              <a:cs typeface="Roboto"/>
            </a:endParaRPr>
          </a:p>
        </p:txBody>
      </p:sp>
    </p:spTree>
    <p:extLst>
      <p:ext uri="{BB962C8B-B14F-4D97-AF65-F5344CB8AC3E}">
        <p14:creationId xmlns:p14="http://schemas.microsoft.com/office/powerpoint/2010/main" val="2064342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kern="1200">
                <a:solidFill>
                  <a:schemeClr val="tx1"/>
                </a:solidFill>
                <a:latin typeface="+mj-lt"/>
                <a:ea typeface="+mj-ea"/>
                <a:cs typeface="+mj-cs"/>
              </a:rPr>
              <a:t>Rules - Regex</a:t>
            </a:r>
          </a:p>
        </p:txBody>
      </p:sp>
      <p:sp>
        <p:nvSpPr>
          <p:cNvPr id="9" name="Rectangle 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enerative AI Lab Rules">
            <a:extLst>
              <a:ext uri="{FF2B5EF4-FFF2-40B4-BE49-F238E27FC236}">
                <a16:creationId xmlns:a16="http://schemas.microsoft.com/office/drawing/2014/main" id="{534E0938-041E-16F3-9347-309A49CE4B5E}"/>
              </a:ext>
            </a:extLst>
          </p:cNvPr>
          <p:cNvPicPr>
            <a:picLocks noChangeAspect="1"/>
          </p:cNvPicPr>
          <p:nvPr/>
        </p:nvPicPr>
        <p:blipFill>
          <a:blip r:embed="rId3"/>
          <a:srcRect r="55870" b="-141"/>
          <a:stretch/>
        </p:blipFill>
        <p:spPr>
          <a:xfrm>
            <a:off x="1814383" y="702366"/>
            <a:ext cx="3931599" cy="5459890"/>
          </a:xfrm>
          <a:prstGeom prst="rect">
            <a:avLst/>
          </a:prstGeom>
        </p:spPr>
      </p:pic>
      <p:cxnSp>
        <p:nvCxnSpPr>
          <p:cNvPr id="11" name="Straight Connector 1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B0D2B6D-DD2F-8D21-177F-B933872C2333}"/>
              </a:ext>
            </a:extLst>
          </p:cNvPr>
          <p:cNvSpPr txBox="1"/>
          <p:nvPr/>
        </p:nvSpPr>
        <p:spPr>
          <a:xfrm>
            <a:off x="7570142" y="1837809"/>
            <a:ext cx="4017438" cy="431398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indent="-228600">
              <a:lnSpc>
                <a:spcPct val="150000"/>
              </a:lnSpc>
              <a:spcAft>
                <a:spcPts val="600"/>
              </a:spcAft>
              <a:buFont typeface="Arial" panose="020B0604020202020204" pitchFamily="34" charset="0"/>
              <a:buChar char="•"/>
            </a:pPr>
            <a:r>
              <a:rPr lang="en-US" sz="1600"/>
              <a:t>Users can define a regex (regular expression) that will be used to label all possible hit chunks and label them as the target entity.</a:t>
            </a:r>
            <a:endParaRPr lang="en-US" sz="1600">
              <a:ea typeface="Roboto"/>
              <a:cs typeface="Roboto"/>
            </a:endParaRPr>
          </a:p>
          <a:p>
            <a:pPr marL="228600" indent="-228600">
              <a:lnSpc>
                <a:spcPct val="150000"/>
              </a:lnSpc>
              <a:spcAft>
                <a:spcPts val="600"/>
              </a:spcAft>
              <a:buFont typeface="Arial" panose="020B0604020202020204" pitchFamily="34" charset="0"/>
              <a:buChar char="•"/>
            </a:pPr>
            <a:r>
              <a:rPr lang="en-US" sz="1600"/>
              <a:t>For example, for labeling </a:t>
            </a:r>
            <a:r>
              <a:rPr lang="en-US" sz="1600" b="1"/>
              <a:t>height</a:t>
            </a:r>
            <a:r>
              <a:rPr lang="en-US" sz="1600"/>
              <a:t> entity the following regex can be used [0-7]'((0?[0-9])|(1(0|1)))''. </a:t>
            </a:r>
            <a:endParaRPr lang="en-US" sz="1600">
              <a:ea typeface="Roboto"/>
              <a:cs typeface="Roboto"/>
            </a:endParaRPr>
          </a:p>
          <a:p>
            <a:pPr marL="228600" indent="-228600">
              <a:lnSpc>
                <a:spcPct val="150000"/>
              </a:lnSpc>
              <a:spcAft>
                <a:spcPts val="600"/>
              </a:spcAft>
              <a:buFont typeface="Arial" panose="020B0604020202020204" pitchFamily="34" charset="0"/>
              <a:buChar char="•"/>
            </a:pPr>
            <a:r>
              <a:rPr lang="en-US" sz="1600"/>
              <a:t>All hits found in the task’s text content that match the regex are pre-annotated as </a:t>
            </a:r>
            <a:r>
              <a:rPr lang="en-US" sz="1600" i="1"/>
              <a:t>height</a:t>
            </a:r>
            <a:r>
              <a:rPr lang="en-US" sz="1600"/>
              <a:t>.</a:t>
            </a:r>
            <a:endParaRPr lang="en-US" sz="1600">
              <a:ea typeface="Roboto"/>
              <a:cs typeface="Roboto"/>
            </a:endParaRPr>
          </a:p>
        </p:txBody>
      </p:sp>
      <p:pic>
        <p:nvPicPr>
          <p:cNvPr id="6" name="Picture 5" descr="Generative AI Lab Rules">
            <a:extLst>
              <a:ext uri="{FF2B5EF4-FFF2-40B4-BE49-F238E27FC236}">
                <a16:creationId xmlns:a16="http://schemas.microsoft.com/office/drawing/2014/main" id="{A1B7054F-E77A-5FDB-1C62-91FDC480EEEE}"/>
              </a:ext>
            </a:extLst>
          </p:cNvPr>
          <p:cNvPicPr>
            <a:picLocks noChangeAspect="1"/>
          </p:cNvPicPr>
          <p:nvPr/>
        </p:nvPicPr>
        <p:blipFill>
          <a:blip r:embed="rId3"/>
          <a:srcRect l="44708" b="-277"/>
          <a:stretch/>
        </p:blipFill>
        <p:spPr>
          <a:xfrm>
            <a:off x="1320505" y="702366"/>
            <a:ext cx="4919355" cy="5459890"/>
          </a:xfrm>
          <a:prstGeom prst="rect">
            <a:avLst/>
          </a:prstGeom>
        </p:spPr>
      </p:pic>
    </p:spTree>
    <p:extLst>
      <p:ext uri="{BB962C8B-B14F-4D97-AF65-F5344CB8AC3E}">
        <p14:creationId xmlns:p14="http://schemas.microsoft.com/office/powerpoint/2010/main" val="4053809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7570141" y="1128094"/>
            <a:ext cx="4440772" cy="1415270"/>
          </a:xfrm>
        </p:spPr>
        <p:txBody>
          <a:bodyPr vert="horz" lIns="91440" tIns="45720" rIns="91440" bIns="45720" rtlCol="0" anchor="t">
            <a:normAutofit/>
          </a:bodyPr>
          <a:lstStyle/>
          <a:p>
            <a:r>
              <a:rPr lang="en-US" kern="1200" dirty="0">
                <a:solidFill>
                  <a:schemeClr val="tx1"/>
                </a:solidFill>
                <a:latin typeface="+mj-lt"/>
                <a:ea typeface="+mj-ea"/>
                <a:cs typeface="+mj-cs"/>
              </a:rPr>
              <a:t>Rules - Dictionary</a:t>
            </a:r>
          </a:p>
        </p:txBody>
      </p:sp>
      <p:sp>
        <p:nvSpPr>
          <p:cNvPr id="14" name="Rectangle 13">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9ADF23C-CAA5-C62F-DC98-1F0D9757D3F6}"/>
              </a:ext>
            </a:extLst>
          </p:cNvPr>
          <p:cNvSpPr txBox="1"/>
          <p:nvPr/>
        </p:nvSpPr>
        <p:spPr>
          <a:xfrm>
            <a:off x="7857050" y="1871948"/>
            <a:ext cx="3856413" cy="35990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28600" indent="-228600">
              <a:lnSpc>
                <a:spcPct val="90000"/>
              </a:lnSpc>
              <a:spcAft>
                <a:spcPts val="600"/>
              </a:spcAft>
              <a:buFont typeface="Arial" panose="020B0604020202020204" pitchFamily="34" charset="0"/>
              <a:buChar char="•"/>
            </a:pPr>
            <a:r>
              <a:rPr lang="en-US" sz="1900" dirty="0"/>
              <a:t>Users can create and upload a CSV dictionary of keywords that cover the list of chunks that should be annotated as a target entity. </a:t>
            </a:r>
          </a:p>
          <a:p>
            <a:pPr marL="228600" indent="-228600">
              <a:lnSpc>
                <a:spcPct val="90000"/>
              </a:lnSpc>
              <a:spcAft>
                <a:spcPts val="600"/>
              </a:spcAft>
              <a:buFont typeface="Arial" panose="020B0604020202020204" pitchFamily="34" charset="0"/>
              <a:buChar char="•"/>
            </a:pPr>
            <a:endParaRPr lang="en-US" dirty="0"/>
          </a:p>
          <a:p>
            <a:pPr marL="228600" indent="-228600">
              <a:lnSpc>
                <a:spcPct val="90000"/>
              </a:lnSpc>
              <a:spcAft>
                <a:spcPts val="600"/>
              </a:spcAft>
              <a:buFont typeface="Arial" panose="020B0604020202020204" pitchFamily="34" charset="0"/>
              <a:buChar char="•"/>
            </a:pPr>
            <a:r>
              <a:rPr lang="en-US" sz="1900" dirty="0"/>
              <a:t>For example, for the label </a:t>
            </a:r>
            <a:r>
              <a:rPr lang="en-US" sz="1900" b="1" i="1" dirty="0"/>
              <a:t>female</a:t>
            </a:r>
            <a:r>
              <a:rPr lang="en-US" sz="1900" dirty="0"/>
              <a:t>, all occurrences of strings </a:t>
            </a:r>
            <a:r>
              <a:rPr lang="en-US" sz="1900" i="1" dirty="0"/>
              <a:t>woman</a:t>
            </a:r>
            <a:r>
              <a:rPr lang="en-US" sz="1900" dirty="0"/>
              <a:t>, </a:t>
            </a:r>
            <a:r>
              <a:rPr lang="en-US" sz="1900" i="1" dirty="0"/>
              <a:t>lady</a:t>
            </a:r>
            <a:r>
              <a:rPr lang="en-US" sz="1900" dirty="0"/>
              <a:t>, and </a:t>
            </a:r>
            <a:r>
              <a:rPr lang="en-US" sz="1900" i="1" dirty="0"/>
              <a:t>girl</a:t>
            </a:r>
            <a:r>
              <a:rPr lang="en-US" sz="1900" dirty="0"/>
              <a:t> within the text content of a given task will be pre-annotated as </a:t>
            </a:r>
            <a:r>
              <a:rPr lang="en-US" sz="1900" i="1" dirty="0"/>
              <a:t>female</a:t>
            </a:r>
            <a:r>
              <a:rPr lang="en-US" sz="1900" dirty="0"/>
              <a:t>.</a:t>
            </a:r>
            <a:endParaRPr lang="en-US" dirty="0"/>
          </a:p>
        </p:txBody>
      </p:sp>
      <p:pic>
        <p:nvPicPr>
          <p:cNvPr id="7" name="Picture 6" descr="Generative AI Lab Rules">
            <a:extLst>
              <a:ext uri="{FF2B5EF4-FFF2-40B4-BE49-F238E27FC236}">
                <a16:creationId xmlns:a16="http://schemas.microsoft.com/office/drawing/2014/main" id="{9AF3CBA3-6BF5-B43C-AA1F-4DBCF573C443}"/>
              </a:ext>
            </a:extLst>
          </p:cNvPr>
          <p:cNvPicPr>
            <a:picLocks noChangeAspect="1"/>
          </p:cNvPicPr>
          <p:nvPr/>
        </p:nvPicPr>
        <p:blipFill>
          <a:blip r:embed="rId3"/>
          <a:srcRect r="55870" b="-141"/>
          <a:stretch/>
        </p:blipFill>
        <p:spPr>
          <a:xfrm>
            <a:off x="1640858" y="694821"/>
            <a:ext cx="3931599" cy="5459890"/>
          </a:xfrm>
          <a:prstGeom prst="rect">
            <a:avLst/>
          </a:prstGeom>
        </p:spPr>
      </p:pic>
    </p:spTree>
    <p:extLst>
      <p:ext uri="{BB962C8B-B14F-4D97-AF65-F5344CB8AC3E}">
        <p14:creationId xmlns:p14="http://schemas.microsoft.com/office/powerpoint/2010/main" val="1111697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010376" y="725009"/>
            <a:ext cx="5367173" cy="769497"/>
          </a:xfrm>
        </p:spPr>
        <p:txBody>
          <a:bodyPr/>
          <a:lstStyle/>
          <a:p>
            <a:r>
              <a:rPr lang="en-US">
                <a:solidFill>
                  <a:schemeClr val="bg1"/>
                </a:solidFill>
                <a:latin typeface="Arial Black"/>
                <a:cs typeface="Arial"/>
              </a:rPr>
              <a:t>Prompts</a:t>
            </a:r>
            <a:r>
              <a:rPr lang="en-US">
                <a:latin typeface="Arial Black"/>
                <a:cs typeface="Arial"/>
              </a:rPr>
              <a:t> - Introduction</a:t>
            </a:r>
            <a:endParaRPr lang="en-US"/>
          </a:p>
        </p:txBody>
      </p:sp>
      <p:sp>
        <p:nvSpPr>
          <p:cNvPr id="4" name="TextBox 3">
            <a:extLst>
              <a:ext uri="{FF2B5EF4-FFF2-40B4-BE49-F238E27FC236}">
                <a16:creationId xmlns:a16="http://schemas.microsoft.com/office/drawing/2014/main" id="{743AAE8E-7C21-9698-D18E-F0F102ADDB9B}"/>
              </a:ext>
            </a:extLst>
          </p:cNvPr>
          <p:cNvSpPr txBox="1"/>
          <p:nvPr/>
        </p:nvSpPr>
        <p:spPr>
          <a:xfrm>
            <a:off x="3358836" y="1714123"/>
            <a:ext cx="8469517" cy="51501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700">
                <a:ea typeface="+mn-lt"/>
                <a:cs typeface="+mn-lt"/>
              </a:rPr>
              <a:t>A </a:t>
            </a:r>
            <a:r>
              <a:rPr lang="en-US" sz="1700" b="1">
                <a:ea typeface="+mn-lt"/>
                <a:cs typeface="+mn-lt"/>
              </a:rPr>
              <a:t>zero-shot prompt</a:t>
            </a:r>
            <a:r>
              <a:rPr lang="en-US" sz="1700">
                <a:ea typeface="+mn-lt"/>
                <a:cs typeface="+mn-lt"/>
              </a:rPr>
              <a:t> is an instruction given to a model that asks it to perform a task without prior examples or specific training. The model generates a response based solely on its understanding of the prompt and general knowledge, rather than on learned patterns from labeled data.</a:t>
            </a:r>
            <a:endParaRPr lang="en-US" sz="1700">
              <a:ea typeface="Roboto"/>
              <a:cs typeface="Roboto"/>
            </a:endParaRPr>
          </a:p>
          <a:p>
            <a:pPr>
              <a:lnSpc>
                <a:spcPct val="150000"/>
              </a:lnSpc>
            </a:pPr>
            <a:endParaRPr lang="en-US" sz="1700">
              <a:ea typeface="Roboto"/>
              <a:cs typeface="Roboto"/>
            </a:endParaRPr>
          </a:p>
          <a:p>
            <a:pPr>
              <a:lnSpc>
                <a:spcPct val="150000"/>
              </a:lnSpc>
            </a:pPr>
            <a:r>
              <a:rPr lang="en-US" sz="1700" b="1" u="sng"/>
              <a:t>Key Characteristics:</a:t>
            </a:r>
            <a:endParaRPr lang="en-US" sz="1700" b="1" u="sng">
              <a:ea typeface="Roboto"/>
              <a:cs typeface="Roboto"/>
            </a:endParaRPr>
          </a:p>
          <a:p>
            <a:pPr marL="285750" indent="-285750">
              <a:lnSpc>
                <a:spcPct val="150000"/>
              </a:lnSpc>
              <a:buFont typeface="Arial"/>
              <a:buChar char="•"/>
            </a:pPr>
            <a:r>
              <a:rPr lang="en-US" sz="1700" b="1">
                <a:ea typeface="+mn-lt"/>
                <a:cs typeface="+mn-lt"/>
              </a:rPr>
              <a:t>No Prior Examples</a:t>
            </a:r>
            <a:r>
              <a:rPr lang="en-US" sz="1700">
                <a:ea typeface="+mn-lt"/>
                <a:cs typeface="+mn-lt"/>
              </a:rPr>
              <a:t>: The model isn’t provided with demonstrations of the task.</a:t>
            </a:r>
          </a:p>
          <a:p>
            <a:pPr marL="285750" indent="-285750">
              <a:lnSpc>
                <a:spcPct val="150000"/>
              </a:lnSpc>
              <a:buFont typeface="Arial"/>
              <a:buChar char="•"/>
            </a:pPr>
            <a:r>
              <a:rPr lang="en-US" sz="1700" b="1">
                <a:ea typeface="+mn-lt"/>
                <a:cs typeface="+mn-lt"/>
              </a:rPr>
              <a:t>Generalization</a:t>
            </a:r>
            <a:r>
              <a:rPr lang="en-US" sz="1700">
                <a:ea typeface="+mn-lt"/>
                <a:cs typeface="+mn-lt"/>
              </a:rPr>
              <a:t>: It relies on the model’s ability to generalize from its training data.</a:t>
            </a:r>
          </a:p>
          <a:p>
            <a:pPr marL="285750" indent="-285750">
              <a:lnSpc>
                <a:spcPct val="150000"/>
              </a:lnSpc>
              <a:buFont typeface="Arial"/>
              <a:buChar char="•"/>
            </a:pPr>
            <a:r>
              <a:rPr lang="en-US" sz="1700" b="1">
                <a:ea typeface="+mn-lt"/>
                <a:cs typeface="+mn-lt"/>
              </a:rPr>
              <a:t>Flexibility</a:t>
            </a:r>
            <a:r>
              <a:rPr lang="en-US" sz="1700">
                <a:ea typeface="+mn-lt"/>
                <a:cs typeface="+mn-lt"/>
              </a:rPr>
              <a:t>: Zero-shot prompts allow models to tackle various tasks without retraining for each case.</a:t>
            </a:r>
          </a:p>
          <a:p>
            <a:pPr>
              <a:lnSpc>
                <a:spcPct val="150000"/>
              </a:lnSpc>
            </a:pPr>
            <a:r>
              <a:rPr lang="en-US" sz="1700"/>
              <a:t>Example Use Cases:</a:t>
            </a:r>
            <a:endParaRPr lang="en-US" sz="1700">
              <a:ea typeface="Roboto"/>
              <a:cs typeface="Roboto"/>
            </a:endParaRPr>
          </a:p>
          <a:p>
            <a:pPr marL="285750" indent="-285750">
              <a:lnSpc>
                <a:spcPct val="150000"/>
              </a:lnSpc>
              <a:buFont typeface="Arial"/>
              <a:buChar char="•"/>
            </a:pPr>
            <a:r>
              <a:rPr lang="en-US" sz="1700" b="1">
                <a:ea typeface="+mn-lt"/>
                <a:cs typeface="+mn-lt"/>
              </a:rPr>
              <a:t>Text Classification</a:t>
            </a:r>
            <a:r>
              <a:rPr lang="en-US" sz="1700">
                <a:ea typeface="+mn-lt"/>
                <a:cs typeface="+mn-lt"/>
              </a:rPr>
              <a:t>: Asking a model to label a text as "positive" or "negative" without any labeled examples.</a:t>
            </a:r>
          </a:p>
        </p:txBody>
      </p:sp>
    </p:spTree>
    <p:extLst>
      <p:ext uri="{BB962C8B-B14F-4D97-AF65-F5344CB8AC3E}">
        <p14:creationId xmlns:p14="http://schemas.microsoft.com/office/powerpoint/2010/main" val="3725877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a:solidFill>
                  <a:schemeClr val="bg1"/>
                </a:solidFill>
                <a:latin typeface="+mj-lt"/>
                <a:ea typeface="+mj-ea"/>
                <a:cs typeface="+mj-cs"/>
              </a:rPr>
              <a:t>Creating </a:t>
            </a:r>
            <a:r>
              <a:rPr lang="en-US" dirty="0">
                <a:solidFill>
                  <a:schemeClr val="bg1"/>
                </a:solidFill>
                <a:latin typeface="+mj-lt"/>
                <a:cs typeface="+mj-cs"/>
              </a:rPr>
              <a:t>Zero-Shot </a:t>
            </a:r>
            <a:r>
              <a:rPr lang="en-US" kern="1200" dirty="0">
                <a:solidFill>
                  <a:schemeClr val="bg1"/>
                </a:solidFill>
                <a:latin typeface="+mj-lt"/>
                <a:ea typeface="+mj-ea"/>
                <a:cs typeface="+mj-cs"/>
              </a:rPr>
              <a:t>Prompts</a:t>
            </a:r>
          </a:p>
        </p:txBody>
      </p:sp>
      <p:pic>
        <p:nvPicPr>
          <p:cNvPr id="3" name="Picture 2" descr="A screenshot of a computer&#10;&#10;Description automatically generated">
            <a:extLst>
              <a:ext uri="{FF2B5EF4-FFF2-40B4-BE49-F238E27FC236}">
                <a16:creationId xmlns:a16="http://schemas.microsoft.com/office/drawing/2014/main" id="{C2024F0E-3C03-7D47-85E2-CEBCCE60323F}"/>
              </a:ext>
            </a:extLst>
          </p:cNvPr>
          <p:cNvPicPr>
            <a:picLocks noChangeAspect="1"/>
          </p:cNvPicPr>
          <p:nvPr/>
        </p:nvPicPr>
        <p:blipFill>
          <a:blip r:embed="rId4"/>
          <a:stretch>
            <a:fillRect/>
          </a:stretch>
        </p:blipFill>
        <p:spPr>
          <a:xfrm>
            <a:off x="1598519" y="1675227"/>
            <a:ext cx="8994962" cy="4394199"/>
          </a:xfrm>
          <a:prstGeom prst="rect">
            <a:avLst/>
          </a:prstGeom>
        </p:spPr>
      </p:pic>
    </p:spTree>
    <p:extLst>
      <p:ext uri="{BB962C8B-B14F-4D97-AF65-F5344CB8AC3E}">
        <p14:creationId xmlns:p14="http://schemas.microsoft.com/office/powerpoint/2010/main" val="195129142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6ED279-BBA2-2290-FA61-DC4EB85AD6D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14C865F-8686-17CA-6FA9-BBDB341E6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AC954-1F73-C6C2-D787-C4BB3245B99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a:solidFill>
                  <a:schemeClr val="bg1"/>
                </a:solidFill>
                <a:latin typeface="+mj-lt"/>
                <a:ea typeface="+mj-ea"/>
                <a:cs typeface="+mj-cs"/>
              </a:rPr>
              <a:t>Creating LLM Prompts</a:t>
            </a:r>
          </a:p>
        </p:txBody>
      </p:sp>
      <p:pic>
        <p:nvPicPr>
          <p:cNvPr id="6" name="Picture 5">
            <a:extLst>
              <a:ext uri="{FF2B5EF4-FFF2-40B4-BE49-F238E27FC236}">
                <a16:creationId xmlns:a16="http://schemas.microsoft.com/office/drawing/2014/main" id="{27ACDD0E-2DD6-204F-D59F-E313EF26A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462" y="1676095"/>
            <a:ext cx="9865995" cy="4647362"/>
          </a:xfrm>
          <a:prstGeom prst="rect">
            <a:avLst/>
          </a:prstGeom>
        </p:spPr>
      </p:pic>
    </p:spTree>
    <p:extLst>
      <p:ext uri="{BB962C8B-B14F-4D97-AF65-F5344CB8AC3E}">
        <p14:creationId xmlns:p14="http://schemas.microsoft.com/office/powerpoint/2010/main" val="1856205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361B3-59D4-B567-315C-C835C7E5E214}"/>
              </a:ext>
            </a:extLst>
          </p:cNvPr>
          <p:cNvSpPr>
            <a:spLocks noGrp="1"/>
          </p:cNvSpPr>
          <p:nvPr>
            <p:ph type="title"/>
          </p:nvPr>
        </p:nvSpPr>
        <p:spPr>
          <a:xfrm>
            <a:off x="1667435" y="1065398"/>
            <a:ext cx="8857129" cy="769497"/>
          </a:xfrm>
        </p:spPr>
        <p:txBody>
          <a:bodyPr/>
          <a:lstStyle/>
          <a:p>
            <a:r>
              <a:rPr lang="en-US">
                <a:solidFill>
                  <a:schemeClr val="bg1"/>
                </a:solidFill>
              </a:rPr>
              <a:t>Reuse</a:t>
            </a:r>
            <a:r>
              <a:rPr lang="en-US"/>
              <a:t> Resources in your projects</a:t>
            </a:r>
          </a:p>
        </p:txBody>
      </p:sp>
      <p:pic>
        <p:nvPicPr>
          <p:cNvPr id="4" name="Picture 3">
            <a:extLst>
              <a:ext uri="{FF2B5EF4-FFF2-40B4-BE49-F238E27FC236}">
                <a16:creationId xmlns:a16="http://schemas.microsoft.com/office/drawing/2014/main" id="{029C06D7-AB5A-40A5-AA36-F9BC254B8B9A}"/>
              </a:ext>
            </a:extLst>
          </p:cNvPr>
          <p:cNvPicPr>
            <a:picLocks noChangeAspect="1"/>
          </p:cNvPicPr>
          <p:nvPr/>
        </p:nvPicPr>
        <p:blipFill>
          <a:blip r:embed="rId3"/>
          <a:stretch>
            <a:fillRect/>
          </a:stretch>
        </p:blipFill>
        <p:spPr>
          <a:xfrm>
            <a:off x="1216152" y="1948272"/>
            <a:ext cx="8970264" cy="4564115"/>
          </a:xfrm>
          <a:prstGeom prst="rect">
            <a:avLst/>
          </a:prstGeom>
        </p:spPr>
      </p:pic>
    </p:spTree>
    <p:extLst>
      <p:ext uri="{BB962C8B-B14F-4D97-AF65-F5344CB8AC3E}">
        <p14:creationId xmlns:p14="http://schemas.microsoft.com/office/powerpoint/2010/main" val="704547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5DCF-6AEA-1643-F08D-295303C03AE3}"/>
              </a:ext>
            </a:extLst>
          </p:cNvPr>
          <p:cNvSpPr>
            <a:spLocks noGrp="1"/>
          </p:cNvSpPr>
          <p:nvPr>
            <p:ph type="title"/>
          </p:nvPr>
        </p:nvSpPr>
        <p:spPr>
          <a:xfrm>
            <a:off x="3173505" y="728663"/>
            <a:ext cx="6376155" cy="769497"/>
          </a:xfrm>
        </p:spPr>
        <p:txBody>
          <a:bodyPr/>
          <a:lstStyle/>
          <a:p>
            <a:r>
              <a:rPr lang="en-US"/>
              <a:t>Clusters</a:t>
            </a:r>
          </a:p>
        </p:txBody>
      </p:sp>
      <p:sp>
        <p:nvSpPr>
          <p:cNvPr id="3" name="Объект 1">
            <a:extLst>
              <a:ext uri="{FF2B5EF4-FFF2-40B4-BE49-F238E27FC236}">
                <a16:creationId xmlns:a16="http://schemas.microsoft.com/office/drawing/2014/main" id="{D3D7ABC3-F618-57EC-3A99-C29DD3728414}"/>
              </a:ext>
            </a:extLst>
          </p:cNvPr>
          <p:cNvSpPr txBox="1">
            <a:spLocks/>
          </p:cNvSpPr>
          <p:nvPr/>
        </p:nvSpPr>
        <p:spPr>
          <a:xfrm>
            <a:off x="2689412" y="1353297"/>
            <a:ext cx="9681882" cy="52443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defTabSz="1371669">
              <a:lnSpc>
                <a:spcPct val="150000"/>
              </a:lnSpc>
              <a:buClr>
                <a:schemeClr val="bg1"/>
              </a:buClr>
              <a:buSzPct val="110000"/>
              <a:buFont typeface="+mj-lt"/>
              <a:buAutoNum type="arabicPeriod"/>
            </a:pPr>
            <a:r>
              <a:rPr lang="en-US" sz="2400" b="1">
                <a:solidFill>
                  <a:srgbClr val="536B76"/>
                </a:solidFill>
                <a:latin typeface="Roboto"/>
                <a:cs typeface="Calibri"/>
              </a:rPr>
              <a:t>Up-to-date information on the deployed servers</a:t>
            </a:r>
          </a:p>
          <a:p>
            <a:pPr marL="457200" indent="-457200" defTabSz="1371669">
              <a:lnSpc>
                <a:spcPct val="150000"/>
              </a:lnSpc>
              <a:buClr>
                <a:schemeClr val="bg1"/>
              </a:buClr>
              <a:buSzPct val="110000"/>
              <a:buFont typeface="+mj-lt"/>
              <a:buAutoNum type="arabicPeriod"/>
            </a:pPr>
            <a:r>
              <a:rPr lang="en-US" sz="2400" b="1">
                <a:solidFill>
                  <a:srgbClr val="536B76"/>
                </a:solidFill>
                <a:latin typeface="Roboto"/>
                <a:cs typeface="Calibri"/>
              </a:rPr>
              <a:t>Computation resource management </a:t>
            </a:r>
          </a:p>
          <a:p>
            <a:pPr marL="457200" indent="-457200" defTabSz="1371669">
              <a:lnSpc>
                <a:spcPct val="150000"/>
              </a:lnSpc>
              <a:buClr>
                <a:schemeClr val="bg1"/>
              </a:buClr>
              <a:buSzPct val="110000"/>
              <a:buFont typeface="+mj-lt"/>
              <a:buAutoNum type="arabicPeriod"/>
            </a:pPr>
            <a:r>
              <a:rPr lang="en-US" sz="2400" b="1">
                <a:solidFill>
                  <a:srgbClr val="536B76"/>
                </a:solidFill>
                <a:latin typeface="Roboto"/>
                <a:cs typeface="Calibri"/>
              </a:rPr>
              <a:t>Access deployed playground</a:t>
            </a:r>
          </a:p>
          <a:p>
            <a:pPr marL="457200" indent="-457200" defTabSz="1371669">
              <a:lnSpc>
                <a:spcPct val="150000"/>
              </a:lnSpc>
              <a:buClr>
                <a:srgbClr val="FF8A00"/>
              </a:buClr>
              <a:buFont typeface="+mj-lt"/>
              <a:buAutoNum type="arabicPeriod"/>
            </a:pPr>
            <a:endParaRPr lang="en-US" sz="2000">
              <a:solidFill>
                <a:srgbClr val="536B76"/>
              </a:solidFill>
              <a:latin typeface="Roboto"/>
              <a:cs typeface="Calibri"/>
            </a:endParaRPr>
          </a:p>
        </p:txBody>
      </p:sp>
      <p:pic>
        <p:nvPicPr>
          <p:cNvPr id="6" name="Picture 5">
            <a:extLst>
              <a:ext uri="{FF2B5EF4-FFF2-40B4-BE49-F238E27FC236}">
                <a16:creationId xmlns:a16="http://schemas.microsoft.com/office/drawing/2014/main" id="{501CBC6C-07D2-4189-E782-6C2FB9907AB1}"/>
              </a:ext>
            </a:extLst>
          </p:cNvPr>
          <p:cNvPicPr>
            <a:picLocks noChangeAspect="1"/>
          </p:cNvPicPr>
          <p:nvPr/>
        </p:nvPicPr>
        <p:blipFill>
          <a:blip r:embed="rId3"/>
          <a:stretch>
            <a:fillRect/>
          </a:stretch>
        </p:blipFill>
        <p:spPr>
          <a:xfrm>
            <a:off x="2540938" y="3606173"/>
            <a:ext cx="8663265" cy="2850800"/>
          </a:xfrm>
          <a:prstGeom prst="rect">
            <a:avLst/>
          </a:prstGeom>
        </p:spPr>
      </p:pic>
    </p:spTree>
    <p:extLst>
      <p:ext uri="{BB962C8B-B14F-4D97-AF65-F5344CB8AC3E}">
        <p14:creationId xmlns:p14="http://schemas.microsoft.com/office/powerpoint/2010/main" val="2285659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0" y="590269"/>
            <a:ext cx="8886806" cy="769497"/>
          </a:xfrm>
        </p:spPr>
        <p:txBody>
          <a:bodyPr>
            <a:normAutofit/>
          </a:bodyPr>
          <a:lstStyle/>
          <a:p>
            <a:r>
              <a:rPr lang="en-US" dirty="0">
                <a:solidFill>
                  <a:schemeClr val="bg1"/>
                </a:solidFill>
                <a:latin typeface="Arial Black"/>
                <a:cs typeface="Arial"/>
              </a:rPr>
              <a:t>Generative AI </a:t>
            </a:r>
            <a:r>
              <a:rPr lang="en-US" dirty="0">
                <a:latin typeface="Arial Black"/>
                <a:cs typeface="Arial"/>
              </a:rPr>
              <a:t>Lab Training Overview</a:t>
            </a:r>
            <a:endParaRPr lang="en-US" dirty="0">
              <a:cs typeface="Arial"/>
            </a:endParaRPr>
          </a:p>
        </p:txBody>
      </p:sp>
      <p:sp>
        <p:nvSpPr>
          <p:cNvPr id="4" name="Rectangle 4">
            <a:extLst>
              <a:ext uri="{FF2B5EF4-FFF2-40B4-BE49-F238E27FC236}">
                <a16:creationId xmlns:a16="http://schemas.microsoft.com/office/drawing/2014/main" id="{B33933B1-060C-45A9-A3AE-9B314BBF03C5}"/>
              </a:ext>
            </a:extLst>
          </p:cNvPr>
          <p:cNvSpPr/>
          <p:nvPr/>
        </p:nvSpPr>
        <p:spPr>
          <a:xfrm>
            <a:off x="3305194" y="1359766"/>
            <a:ext cx="8886806" cy="5416868"/>
          </a:xfrm>
          <a:prstGeom prst="rect">
            <a:avLst/>
          </a:prstGeom>
        </p:spPr>
        <p:txBody>
          <a:bodyPr wrap="square" lIns="60960" tIns="30480" rIns="60960" bIns="30480" anchor="t">
            <a:spAutoFit/>
          </a:bodyPr>
          <a:lstStyle/>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Human‑in‑the‑Loop Workflow </a:t>
            </a:r>
            <a:r>
              <a:rPr kumimoji="0" lang="en-US" b="0" i="0" u="none" strike="noStrike" kern="1200" cap="none" spc="0" normalizeH="0" baseline="0" noProof="0" dirty="0">
                <a:ln>
                  <a:noFill/>
                </a:ln>
                <a:solidFill>
                  <a:srgbClr val="1679B8"/>
                </a:solidFill>
                <a:effectLst/>
                <a:uLnTx/>
                <a:uFillTx/>
                <a:latin typeface="Roboto"/>
                <a:ea typeface="Roboto"/>
                <a:cs typeface="+mn-lt"/>
              </a:rPr>
              <a:t>– Concept, workflow stages, tools, best practices and analytics.</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Resources and Tools – </a:t>
            </a:r>
            <a:r>
              <a:rPr kumimoji="0" lang="en-US" b="0" i="0" u="none" strike="noStrike" kern="1200" cap="none" spc="0" normalizeH="0" baseline="0" noProof="0" dirty="0">
                <a:ln>
                  <a:noFill/>
                </a:ln>
                <a:solidFill>
                  <a:srgbClr val="1679B8"/>
                </a:solidFill>
                <a:effectLst/>
                <a:uLnTx/>
                <a:uFillTx/>
                <a:latin typeface="Roboto"/>
                <a:ea typeface="Roboto"/>
                <a:cs typeface="+mn-lt"/>
              </a:rPr>
              <a:t>Hub of Models, Prompts, Rules, Clusters, </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De‑identification </a:t>
            </a:r>
            <a:r>
              <a:rPr kumimoji="0" lang="en-US" b="0" i="0" u="none" strike="noStrike" kern="1200" cap="none" spc="0" normalizeH="0" baseline="0" noProof="0" dirty="0">
                <a:ln>
                  <a:noFill/>
                </a:ln>
                <a:solidFill>
                  <a:srgbClr val="1679B8"/>
                </a:solidFill>
                <a:effectLst/>
                <a:uLnTx/>
                <a:uFillTx/>
                <a:latin typeface="Roboto"/>
                <a:ea typeface="Roboto"/>
                <a:cs typeface="+mn-lt"/>
              </a:rPr>
              <a:t>– Purpose, project setup, masking strategies and safe data export.</a:t>
            </a:r>
          </a:p>
          <a:p>
            <a:pPr marL="285750" indent="-285750">
              <a:lnSpc>
                <a:spcPct val="150000"/>
              </a:lnSpc>
              <a:buFont typeface="Arial"/>
              <a:buChar char="•"/>
              <a:defRPr/>
            </a:pPr>
            <a:r>
              <a:rPr lang="en-US" b="1" dirty="0">
                <a:solidFill>
                  <a:schemeClr val="tx1">
                    <a:lumMod val="75000"/>
                  </a:schemeClr>
                </a:solidFill>
                <a:ea typeface="Roboto"/>
                <a:cs typeface="+mn-lt"/>
              </a:rPr>
              <a:t>10-minute Break</a:t>
            </a:r>
          </a:p>
          <a:p>
            <a:pPr marL="285750" indent="-285750">
              <a:lnSpc>
                <a:spcPct val="150000"/>
              </a:lnSpc>
              <a:buFont typeface="Arial"/>
              <a:buChar char="•"/>
              <a:defRPr/>
            </a:pPr>
            <a:r>
              <a:rPr lang="en-US" b="1" dirty="0">
                <a:solidFill>
                  <a:srgbClr val="1679B8"/>
                </a:solidFill>
                <a:ea typeface="Roboto"/>
                <a:cs typeface="+mn-lt"/>
              </a:rPr>
              <a:t>PDF Annotation </a:t>
            </a:r>
            <a:r>
              <a:rPr lang="en-US" dirty="0">
                <a:solidFill>
                  <a:srgbClr val="1679B8"/>
                </a:solidFill>
                <a:ea typeface="Roboto"/>
                <a:cs typeface="+mn-lt"/>
              </a:rPr>
              <a:t>– with text-based models or with PDF specific models</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LLM Evaluation &amp; Comparison</a:t>
            </a:r>
            <a:r>
              <a:rPr kumimoji="0" lang="en-US" b="0" i="0" u="none" strike="noStrike" kern="1200" cap="none" spc="0" normalizeH="0" baseline="0" noProof="0" dirty="0">
                <a:ln>
                  <a:noFill/>
                </a:ln>
                <a:solidFill>
                  <a:srgbClr val="1679B8"/>
                </a:solidFill>
                <a:effectLst/>
                <a:uLnTx/>
                <a:uFillTx/>
                <a:latin typeface="Roboto"/>
                <a:ea typeface="Roboto"/>
                <a:cs typeface="+mn-lt"/>
              </a:rPr>
              <a:t> – Comparison project types, LLM integration, prompt import.</a:t>
            </a:r>
            <a:endParaRPr kumimoji="0" lang="en-US" b="0" i="0" u="none" strike="noStrike" kern="1200" cap="none" spc="0" normalizeH="0" baseline="0" noProof="0" dirty="0">
              <a:ln>
                <a:noFill/>
              </a:ln>
              <a:solidFill>
                <a:srgbClr val="1679B8"/>
              </a:solidFill>
              <a:effectLst/>
              <a:uLnTx/>
              <a:uFillTx/>
              <a:latin typeface="Roboto"/>
              <a:ea typeface="Roboto"/>
              <a:cs typeface="Roboto"/>
            </a:endParaRP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Audit Dashboard </a:t>
            </a:r>
            <a:r>
              <a:rPr kumimoji="0" lang="en-US" b="0" i="0" u="none" strike="noStrike" kern="1200" cap="none" spc="0" normalizeH="0" baseline="0" noProof="0" dirty="0">
                <a:ln>
                  <a:noFill/>
                </a:ln>
                <a:solidFill>
                  <a:srgbClr val="1679B8"/>
                </a:solidFill>
                <a:effectLst/>
                <a:uLnTx/>
                <a:uFillTx/>
                <a:latin typeface="Roboto"/>
                <a:ea typeface="Roboto"/>
                <a:cs typeface="+mn-lt"/>
              </a:rPr>
              <a:t>– Outlines the purpose of the audit trail, what is recorded and how to use the dashboard to ensure compliance.</a:t>
            </a:r>
          </a:p>
          <a:p>
            <a:pPr marL="285750" marR="0" lvl="0" indent="-285750" algn="l" defTabSz="914400" rtl="0" eaLnBrk="1" fontAlgn="auto" latinLnBrk="0" hangingPunct="1">
              <a:lnSpc>
                <a:spcPct val="150000"/>
              </a:lnSpc>
              <a:spcBef>
                <a:spcPts val="0"/>
              </a:spcBef>
              <a:spcAft>
                <a:spcPts val="0"/>
              </a:spcAft>
              <a:buClrTx/>
              <a:buSzTx/>
              <a:buFont typeface="Arial"/>
              <a:buChar char="•"/>
              <a:tabLst/>
              <a:defRPr/>
            </a:pPr>
            <a:r>
              <a:rPr kumimoji="0" lang="en-US" b="1" i="0" u="none" strike="noStrike" kern="1200" cap="none" spc="0" normalizeH="0" baseline="0" noProof="0" dirty="0">
                <a:ln>
                  <a:noFill/>
                </a:ln>
                <a:solidFill>
                  <a:srgbClr val="1679B8"/>
                </a:solidFill>
                <a:effectLst/>
                <a:uLnTx/>
                <a:uFillTx/>
                <a:latin typeface="Roboto"/>
                <a:ea typeface="Roboto"/>
                <a:cs typeface="+mn-lt"/>
              </a:rPr>
              <a:t>API Integration </a:t>
            </a:r>
            <a:r>
              <a:rPr kumimoji="0" lang="en-US" b="0" i="0" u="none" strike="noStrike" kern="1200" cap="none" spc="0" normalizeH="0" baseline="0" noProof="0" dirty="0">
                <a:ln>
                  <a:noFill/>
                </a:ln>
                <a:solidFill>
                  <a:srgbClr val="1679B8"/>
                </a:solidFill>
                <a:effectLst/>
                <a:uLnTx/>
                <a:uFillTx/>
                <a:latin typeface="Roboto"/>
                <a:ea typeface="Roboto"/>
                <a:cs typeface="+mn-lt"/>
              </a:rPr>
              <a:t>– How to interact with Generative AI Lab from your data processing workflows</a:t>
            </a:r>
          </a:p>
        </p:txBody>
      </p:sp>
    </p:spTree>
    <p:extLst>
      <p:ext uri="{BB962C8B-B14F-4D97-AF65-F5344CB8AC3E}">
        <p14:creationId xmlns:p14="http://schemas.microsoft.com/office/powerpoint/2010/main" val="1163109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p:txBody>
          <a:bodyPr/>
          <a:lstStyle/>
          <a:p>
            <a:r>
              <a:rPr lang="en-US"/>
              <a:t>Project Setup</a:t>
            </a:r>
          </a:p>
        </p:txBody>
      </p:sp>
      <p:sp>
        <p:nvSpPr>
          <p:cNvPr id="4" name="TextBox 3">
            <a:extLst>
              <a:ext uri="{FF2B5EF4-FFF2-40B4-BE49-F238E27FC236}">
                <a16:creationId xmlns:a16="http://schemas.microsoft.com/office/drawing/2014/main" id="{BA80D950-E2E7-4CAA-8004-707205C06C52}"/>
              </a:ext>
            </a:extLst>
          </p:cNvPr>
          <p:cNvSpPr txBox="1"/>
          <p:nvPr/>
        </p:nvSpPr>
        <p:spPr>
          <a:xfrm>
            <a:off x="2804969" y="1938482"/>
            <a:ext cx="7730835"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Clr>
                <a:srgbClr val="F5F6F8"/>
              </a:buClr>
              <a:buSzPct val="110000"/>
              <a:buFont typeface="+mj-lt"/>
              <a:buAutoNum type="arabicPeriod"/>
            </a:pPr>
            <a:r>
              <a:rPr lang="en-US" sz="2400">
                <a:cs typeface="Arial"/>
              </a:rPr>
              <a:t>Project creation steps for Classification project</a:t>
            </a:r>
          </a:p>
          <a:p>
            <a:pPr marL="914400" lvl="1" indent="-457200">
              <a:buClr>
                <a:srgbClr val="FF8A00"/>
              </a:buClr>
              <a:buSzPct val="110000"/>
              <a:buFont typeface="Arial" panose="020B0604020202020204" pitchFamily="34" charset="0"/>
              <a:buChar char="•"/>
            </a:pPr>
            <a:r>
              <a:rPr lang="en-US" sz="2400">
                <a:cs typeface="Arial"/>
              </a:rPr>
              <a:t>Configuration</a:t>
            </a:r>
            <a:r>
              <a:rPr lang="en-US" sz="2400">
                <a:ea typeface="Roboto"/>
                <a:cs typeface="Arial"/>
              </a:rPr>
              <a:t>, choices, hotkeys</a:t>
            </a:r>
            <a:endParaRPr lang="ru-RU" sz="2400">
              <a:ea typeface="Roboto"/>
              <a:cs typeface="Arial"/>
            </a:endParaRPr>
          </a:p>
          <a:p>
            <a:pPr marL="457200" indent="-457200">
              <a:buClr>
                <a:srgbClr val="F5F6F8"/>
              </a:buClr>
              <a:buFont typeface="+mj-lt"/>
              <a:buAutoNum type="arabicPeriod"/>
            </a:pPr>
            <a:r>
              <a:rPr lang="en-US" sz="2400">
                <a:ea typeface="Roboto"/>
                <a:cs typeface="Roboto"/>
              </a:rPr>
              <a:t>Project</a:t>
            </a:r>
            <a:r>
              <a:rPr lang="en-US" sz="2400">
                <a:ea typeface="+mn-lt"/>
                <a:cs typeface="+mn-lt"/>
              </a:rPr>
              <a:t> creation steps for NER project</a:t>
            </a:r>
            <a:endParaRPr lang="ru-RU" sz="2400">
              <a:ea typeface="+mn-lt"/>
              <a:cs typeface="Arial"/>
            </a:endParaRPr>
          </a:p>
          <a:p>
            <a:pPr marL="914400" marR="0" lvl="1" indent="-457200" algn="l" defTabSz="914400" rtl="0" eaLnBrk="1" fontAlgn="auto" latinLnBrk="0" hangingPunct="1">
              <a:lnSpc>
                <a:spcPct val="100000"/>
              </a:lnSpc>
              <a:spcBef>
                <a:spcPts val="0"/>
              </a:spcBef>
              <a:spcAft>
                <a:spcPts val="0"/>
              </a:spcAft>
              <a:buClr>
                <a:srgbClr val="FF8A00"/>
              </a:buClr>
              <a:buSzPct val="110000"/>
              <a:buFont typeface="Arial" panose="020B0604020202020204" pitchFamily="34" charset="0"/>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Arial"/>
              </a:rPr>
              <a:t>Configuration</a:t>
            </a:r>
            <a:r>
              <a:rPr kumimoji="0" lang="en-US" sz="2400" b="0" i="0" u="none" strike="noStrike" kern="1200" cap="none" spc="0" normalizeH="0" baseline="0" noProof="0">
                <a:ln>
                  <a:noFill/>
                </a:ln>
                <a:solidFill>
                  <a:srgbClr val="536B76"/>
                </a:solidFill>
                <a:effectLst/>
                <a:uLnTx/>
                <a:uFillTx/>
                <a:latin typeface="Roboto"/>
                <a:ea typeface="Roboto"/>
                <a:cs typeface="Arial"/>
              </a:rPr>
              <a:t>, choices, hotkeys</a:t>
            </a:r>
            <a:endParaRPr lang="ru-RU" sz="2400">
              <a:ea typeface="Roboto"/>
              <a:cs typeface="Arial"/>
            </a:endParaRPr>
          </a:p>
          <a:p>
            <a:pPr marL="457200" indent="-457200">
              <a:buClr>
                <a:srgbClr val="F5F6F8"/>
              </a:buClr>
              <a:buFont typeface="+mj-lt"/>
              <a:buAutoNum type="arabicPeriod"/>
            </a:pPr>
            <a:r>
              <a:rPr lang="en-US" sz="2400">
                <a:ea typeface="Roboto"/>
                <a:cs typeface="Arial"/>
              </a:rPr>
              <a:t>Task</a:t>
            </a:r>
            <a:r>
              <a:rPr lang="en-US" sz="2400">
                <a:cs typeface="Arial"/>
              </a:rPr>
              <a:t> import</a:t>
            </a:r>
            <a:endParaRPr lang="en-US" sz="2400">
              <a:ea typeface="Roboto"/>
              <a:cs typeface="Arial"/>
            </a:endParaRPr>
          </a:p>
          <a:p>
            <a:pPr marL="457200" indent="-457200">
              <a:buClr>
                <a:srgbClr val="F5F6F8"/>
              </a:buClr>
              <a:buFont typeface="+mj-lt"/>
              <a:buAutoNum type="arabicPeriod"/>
            </a:pPr>
            <a:r>
              <a:rPr lang="en-US" sz="2400">
                <a:cs typeface="Arial"/>
              </a:rPr>
              <a:t>Task assignment</a:t>
            </a:r>
            <a:endParaRPr lang="en-US" sz="2400">
              <a:ea typeface="Roboto"/>
              <a:cs typeface="Arial"/>
            </a:endParaRPr>
          </a:p>
          <a:p>
            <a:pPr marL="457200" indent="-457200">
              <a:buClr>
                <a:srgbClr val="F5F6F8"/>
              </a:buClr>
              <a:buFont typeface="+mj-lt"/>
              <a:buAutoNum type="arabicPeriod"/>
            </a:pPr>
            <a:r>
              <a:rPr lang="en-US" sz="2400">
                <a:cs typeface="Arial"/>
              </a:rPr>
              <a:t>Workflow details</a:t>
            </a:r>
            <a:endParaRPr lang="en-US" sz="2400">
              <a:ea typeface="Roboto"/>
              <a:cs typeface="Arial"/>
            </a:endParaRPr>
          </a:p>
          <a:p>
            <a:pPr marL="457200" indent="-457200">
              <a:buAutoNum type="arabicPeriod"/>
            </a:pPr>
            <a:endParaRPr lang="en-US" sz="2000">
              <a:ea typeface="Roboto"/>
              <a:cs typeface="Arial"/>
            </a:endParaRPr>
          </a:p>
        </p:txBody>
      </p:sp>
    </p:spTree>
    <p:extLst>
      <p:ext uri="{BB962C8B-B14F-4D97-AF65-F5344CB8AC3E}">
        <p14:creationId xmlns:p14="http://schemas.microsoft.com/office/powerpoint/2010/main" val="2086235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283965" cy="769497"/>
          </a:xfrm>
        </p:spPr>
        <p:txBody>
          <a:bodyPr>
            <a:normAutofit/>
          </a:bodyPr>
          <a:lstStyle/>
          <a:p>
            <a:r>
              <a:rPr lang="en-US">
                <a:latin typeface="Arial Black"/>
                <a:cs typeface="Arial"/>
              </a:rPr>
              <a:t>Project Creation/NER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2" y="1711036"/>
            <a:ext cx="8481291" cy="843307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AutoNum type="arabicPeriod"/>
            </a:pPr>
            <a:r>
              <a:rPr lang="en-US" sz="2000" dirty="0">
                <a:cs typeface="Arial"/>
              </a:rPr>
              <a:t>Login into Generative AI Lab</a:t>
            </a:r>
            <a:endParaRPr lang="en-US" sz="2000" dirty="0">
              <a:ea typeface="Roboto"/>
              <a:cs typeface="Arial"/>
            </a:endParaRPr>
          </a:p>
          <a:p>
            <a:pPr>
              <a:buAutoNum type="arabicPeriod"/>
            </a:pPr>
            <a:r>
              <a:rPr lang="en-US" sz="2000" dirty="0">
                <a:ea typeface="Roboto"/>
                <a:cs typeface="Arial"/>
              </a:rPr>
              <a:t>Once logged in, </a:t>
            </a:r>
            <a:br>
              <a:rPr lang="en-US" sz="2000" dirty="0">
                <a:ea typeface="Roboto"/>
                <a:cs typeface="Arial"/>
              </a:rPr>
            </a:br>
            <a:r>
              <a:rPr lang="en-US" sz="2000" dirty="0">
                <a:ea typeface="Roboto"/>
                <a:cs typeface="Arial"/>
              </a:rPr>
              <a:t>in the projects page, select "New Project" </a:t>
            </a:r>
            <a:endParaRPr lang="en-US" sz="1200" dirty="0">
              <a:ea typeface="Roboto"/>
              <a:cs typeface="Arial"/>
            </a:endParaRPr>
          </a:p>
          <a:p>
            <a:pPr>
              <a:buAutoNum type="arabicPeriod"/>
            </a:pPr>
            <a:endParaRPr lang="en-US" sz="2000" dirty="0">
              <a:ea typeface="Roboto"/>
              <a:cs typeface="Arial"/>
            </a:endParaRPr>
          </a:p>
          <a:p>
            <a:pPr>
              <a:buAutoNum type="arabicPeriod"/>
            </a:pPr>
            <a:r>
              <a:rPr lang="en-US" sz="2000" dirty="0">
                <a:ea typeface="Roboto"/>
                <a:cs typeface="Arial"/>
              </a:rPr>
              <a:t>In the Project Description page, choose a name for your project and click Next. The name must be unique, you will get a warning in case there is already a project with the name you choose.</a:t>
            </a:r>
          </a:p>
          <a:p>
            <a:pPr>
              <a:buAutoNum type="arabicPeriod"/>
            </a:pPr>
            <a:endParaRPr lang="en-US" sz="2000" dirty="0">
              <a:ea typeface="Roboto"/>
              <a:cs typeface="Arial"/>
            </a:endParaRPr>
          </a:p>
          <a:p>
            <a:pPr>
              <a:buAutoNum type="arabicPeriod"/>
            </a:pPr>
            <a:r>
              <a:rPr lang="en-US" sz="2000" dirty="0">
                <a:ea typeface="Roboto"/>
                <a:cs typeface="Arial"/>
              </a:rPr>
              <a:t>In the Add team Members page, use the "Search team Members" box to lookup usernames you want added to the project </a:t>
            </a:r>
            <a:br>
              <a:rPr lang="en-US" sz="1200" dirty="0">
                <a:ea typeface="Roboto"/>
                <a:cs typeface="Arial"/>
              </a:rPr>
            </a:br>
            <a:r>
              <a:rPr lang="en-US" sz="1400" b="1" dirty="0">
                <a:ea typeface="Roboto"/>
                <a:cs typeface="Arial"/>
              </a:rPr>
              <a:t>          Note</a:t>
            </a:r>
            <a:r>
              <a:rPr lang="en-US" sz="1400" dirty="0">
                <a:ea typeface="Roboto"/>
                <a:cs typeface="Arial"/>
              </a:rPr>
              <a:t>: the users must be created and added to the system prior to assigning them to a project</a:t>
            </a:r>
            <a:br>
              <a:rPr lang="en-US" sz="2000" dirty="0">
                <a:ea typeface="Roboto"/>
                <a:cs typeface="Arial"/>
              </a:rPr>
            </a:br>
            <a:br>
              <a:rPr lang="en-US" sz="2000" dirty="0">
                <a:ea typeface="Roboto"/>
                <a:cs typeface="Arial"/>
              </a:rPr>
            </a:br>
            <a:r>
              <a:rPr lang="en-US" sz="2000" dirty="0">
                <a:ea typeface="Roboto"/>
                <a:cs typeface="Arial"/>
              </a:rPr>
              <a:t>Click Next. This takes you to the Configuration page. Configuring your project is a guided experience and has 4 steps displayed in the top horizontal bar:</a:t>
            </a: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endParaRPr lang="en-US" sz="2000" dirty="0">
              <a:ea typeface="Roboto"/>
              <a:cs typeface="Arial"/>
            </a:endParaRPr>
          </a:p>
          <a:p>
            <a:pPr>
              <a:buAutoNum type="arabicPeriod"/>
            </a:pPr>
            <a:r>
              <a:rPr lang="en-US" sz="2000" dirty="0">
                <a:ea typeface="Roboto"/>
                <a:cs typeface="Arial"/>
              </a:rPr>
              <a:t>Select Text Classification  and click Next.</a:t>
            </a:r>
            <a:endParaRPr lang="en-US" sz="2000" dirty="0"/>
          </a:p>
          <a:p>
            <a:pPr>
              <a:buAutoNum type="arabicPeriod"/>
            </a:pPr>
            <a:r>
              <a:rPr lang="en-US" sz="2000" dirty="0">
                <a:ea typeface="Roboto"/>
                <a:cs typeface="Arial"/>
              </a:rPr>
              <a:t>In Step 2 </a:t>
            </a:r>
            <a:r>
              <a:rPr lang="en-US" sz="2000" dirty="0">
                <a:ea typeface="+mn-lt"/>
                <a:cs typeface="+mn-lt"/>
              </a:rPr>
              <a:t>and 3  leave the default settings and click Next.</a:t>
            </a:r>
            <a:endParaRPr lang="en-US" sz="2000" dirty="0">
              <a:ea typeface="Roboto"/>
              <a:cs typeface="Roboto"/>
            </a:endParaRPr>
          </a:p>
          <a:p>
            <a:pPr>
              <a:buAutoNum type="arabicPeriod"/>
            </a:pPr>
            <a:endParaRPr lang="en-US" sz="1200" dirty="0">
              <a:ea typeface="Roboto"/>
              <a:cs typeface="Roboto"/>
            </a:endParaRPr>
          </a:p>
          <a:p>
            <a:br>
              <a:rPr lang="en-US" sz="1200" dirty="0">
                <a:ea typeface="+mn-lt"/>
                <a:cs typeface="+mn-lt"/>
              </a:rPr>
            </a:br>
            <a:endParaRPr lang="en-US" sz="1200" dirty="0">
              <a:ea typeface="Roboto"/>
              <a:cs typeface="Roboto"/>
            </a:endParaRPr>
          </a:p>
          <a:p>
            <a:pPr>
              <a:buAutoNum type="arabicPeriod"/>
            </a:pPr>
            <a:endParaRPr lang="en-US" sz="1200" dirty="0">
              <a:ea typeface="Roboto"/>
              <a:cs typeface="Roboto"/>
            </a:endParaRPr>
          </a:p>
          <a:p>
            <a:pPr>
              <a:buAutoNum type="arabicPeriod"/>
            </a:pPr>
            <a:endParaRPr lang="en-US" sz="1200" dirty="0">
              <a:ea typeface="Roboto"/>
              <a:cs typeface="Roboto"/>
            </a:endParaRPr>
          </a:p>
          <a:p>
            <a:pPr>
              <a:buAutoNum type="arabicPeriod"/>
            </a:pPr>
            <a:endParaRPr lang="en-US" sz="1200" dirty="0">
              <a:ea typeface="Roboto"/>
              <a:cs typeface="Roboto"/>
            </a:endParaRPr>
          </a:p>
          <a:p>
            <a:pPr>
              <a:buAutoNum type="arabicPeriod"/>
            </a:pPr>
            <a:endParaRPr lang="en-US" sz="1200" dirty="0">
              <a:ea typeface="Roboto"/>
              <a:cs typeface="Roboto"/>
            </a:endParaRPr>
          </a:p>
          <a:p>
            <a:pPr lvl="1"/>
            <a:endParaRPr lang="en-US" sz="1200" dirty="0">
              <a:ea typeface="Roboto"/>
              <a:cs typeface="Arial"/>
            </a:endParaRPr>
          </a:p>
          <a:p>
            <a:pPr lvl="1"/>
            <a:endParaRPr lang="en-US" sz="1200" dirty="0">
              <a:ea typeface="Roboto"/>
              <a:cs typeface="Arial"/>
            </a:endParaRPr>
          </a:p>
        </p:txBody>
      </p:sp>
      <p:pic>
        <p:nvPicPr>
          <p:cNvPr id="5" name="Picture 4" descr="A blue rectangle with a arrow and text&#10;&#10;Description automatically generated">
            <a:extLst>
              <a:ext uri="{FF2B5EF4-FFF2-40B4-BE49-F238E27FC236}">
                <a16:creationId xmlns:a16="http://schemas.microsoft.com/office/drawing/2014/main" id="{84A725C7-3A75-55E2-FA43-46A182838B9F}"/>
              </a:ext>
            </a:extLst>
          </p:cNvPr>
          <p:cNvPicPr>
            <a:picLocks noChangeAspect="1"/>
          </p:cNvPicPr>
          <p:nvPr/>
        </p:nvPicPr>
        <p:blipFill>
          <a:blip r:embed="rId2"/>
          <a:stretch>
            <a:fillRect/>
          </a:stretch>
        </p:blipFill>
        <p:spPr>
          <a:xfrm>
            <a:off x="8059883" y="2258306"/>
            <a:ext cx="3819371" cy="444453"/>
          </a:xfrm>
          <a:prstGeom prst="rect">
            <a:avLst/>
          </a:prstGeom>
        </p:spPr>
      </p:pic>
      <p:pic>
        <p:nvPicPr>
          <p:cNvPr id="4" name="Picture 3" descr="A blue line on a white surface&#10;&#10;Description automatically generated">
            <a:extLst>
              <a:ext uri="{FF2B5EF4-FFF2-40B4-BE49-F238E27FC236}">
                <a16:creationId xmlns:a16="http://schemas.microsoft.com/office/drawing/2014/main" id="{98CC8CF5-02A9-BE63-2BE3-FFC3A15013AC}"/>
              </a:ext>
            </a:extLst>
          </p:cNvPr>
          <p:cNvPicPr>
            <a:picLocks noChangeAspect="1"/>
          </p:cNvPicPr>
          <p:nvPr/>
        </p:nvPicPr>
        <p:blipFill>
          <a:blip r:embed="rId3"/>
          <a:stretch>
            <a:fillRect/>
          </a:stretch>
        </p:blipFill>
        <p:spPr>
          <a:xfrm>
            <a:off x="4292615" y="6331372"/>
            <a:ext cx="6389224" cy="526628"/>
          </a:xfrm>
          <a:prstGeom prst="rect">
            <a:avLst/>
          </a:prstGeom>
        </p:spPr>
      </p:pic>
    </p:spTree>
    <p:extLst>
      <p:ext uri="{BB962C8B-B14F-4D97-AF65-F5344CB8AC3E}">
        <p14:creationId xmlns:p14="http://schemas.microsoft.com/office/powerpoint/2010/main" val="1286869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136481" cy="769497"/>
          </a:xfrm>
        </p:spPr>
        <p:txBody>
          <a:bodyPr>
            <a:normAutofit/>
          </a:bodyPr>
          <a:lstStyle/>
          <a:p>
            <a:r>
              <a:rPr lang="en-US">
                <a:latin typeface="Arial Black"/>
                <a:cs typeface="Arial"/>
              </a:rPr>
              <a:t>Project Creation/NER</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2" y="1711036"/>
            <a:ext cx="8481291" cy="47089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ea typeface="Roboto"/>
                <a:cs typeface="Arial"/>
              </a:rPr>
              <a:t>Let’s create 2 different project types : </a:t>
            </a:r>
            <a:br>
              <a:rPr lang="en-US" sz="2000" dirty="0">
                <a:ea typeface="Roboto"/>
                <a:cs typeface="Arial"/>
              </a:rPr>
            </a:br>
            <a:r>
              <a:rPr lang="en-US" sz="2000" dirty="0">
                <a:ea typeface="Roboto"/>
                <a:cs typeface="Arial"/>
              </a:rPr>
              <a:t>Text Classification and Named Entity Recognition</a:t>
            </a:r>
            <a:br>
              <a:rPr lang="en-US" sz="2000" dirty="0">
                <a:ea typeface="Roboto"/>
                <a:cs typeface="Arial"/>
              </a:rPr>
            </a:br>
            <a:endParaRPr lang="en-US" sz="2000" dirty="0">
              <a:ea typeface="Roboto"/>
              <a:cs typeface="Arial"/>
            </a:endParaRPr>
          </a:p>
          <a:p>
            <a:pPr marL="228600" indent="-228600">
              <a:buFont typeface="+mj-lt"/>
              <a:buAutoNum type="arabicPeriod" startAt="5"/>
            </a:pPr>
            <a:r>
              <a:rPr lang="en-US" sz="2000" dirty="0">
                <a:ea typeface="Roboto"/>
                <a:cs typeface="Arial"/>
              </a:rPr>
              <a:t>Select Named Entity Recognition and click Next.</a:t>
            </a: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br>
              <a:rPr lang="en-US" sz="2000" dirty="0">
                <a:ea typeface="Roboto"/>
                <a:cs typeface="Arial"/>
              </a:rPr>
            </a:br>
            <a:endParaRPr lang="en-US" sz="2000" dirty="0">
              <a:ea typeface="Roboto"/>
              <a:cs typeface="Arial"/>
            </a:endParaRPr>
          </a:p>
          <a:p>
            <a:pPr>
              <a:buAutoNum type="arabicPeriod" startAt="5"/>
            </a:pPr>
            <a:r>
              <a:rPr lang="en-US" sz="2000" dirty="0">
                <a:ea typeface="Roboto"/>
                <a:cs typeface="Arial"/>
              </a:rPr>
              <a:t>In Step 2 </a:t>
            </a:r>
            <a:r>
              <a:rPr lang="en-US" sz="2000" dirty="0">
                <a:ea typeface="+mn-lt"/>
                <a:cs typeface="+mn-lt"/>
              </a:rPr>
              <a:t>and 3  leave the default settings and click Next.</a:t>
            </a:r>
            <a:endParaRPr lang="en-US" sz="2000" dirty="0">
              <a:ea typeface="Roboto"/>
              <a:cs typeface="Roboto"/>
            </a:endParaRPr>
          </a:p>
          <a:p>
            <a:endParaRPr lang="en-US" sz="2000" dirty="0">
              <a:ea typeface="Roboto"/>
              <a:cs typeface="Roboto"/>
            </a:endParaRPr>
          </a:p>
        </p:txBody>
      </p:sp>
      <p:pic>
        <p:nvPicPr>
          <p:cNvPr id="7" name="Picture 6" descr="A screenshot of a computer&#10;&#10;Description automatically generated">
            <a:extLst>
              <a:ext uri="{FF2B5EF4-FFF2-40B4-BE49-F238E27FC236}">
                <a16:creationId xmlns:a16="http://schemas.microsoft.com/office/drawing/2014/main" id="{55B13199-93D9-E464-D425-22139FC75C37}"/>
              </a:ext>
            </a:extLst>
          </p:cNvPr>
          <p:cNvPicPr>
            <a:picLocks noChangeAspect="1"/>
          </p:cNvPicPr>
          <p:nvPr/>
        </p:nvPicPr>
        <p:blipFill>
          <a:blip r:embed="rId2"/>
          <a:stretch>
            <a:fillRect/>
          </a:stretch>
        </p:blipFill>
        <p:spPr>
          <a:xfrm>
            <a:off x="6222614" y="2991892"/>
            <a:ext cx="2758911" cy="2357706"/>
          </a:xfrm>
          <a:prstGeom prst="rect">
            <a:avLst/>
          </a:prstGeom>
        </p:spPr>
      </p:pic>
    </p:spTree>
    <p:extLst>
      <p:ext uri="{BB962C8B-B14F-4D97-AF65-F5344CB8AC3E}">
        <p14:creationId xmlns:p14="http://schemas.microsoft.com/office/powerpoint/2010/main" val="1052337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0" y="2182985"/>
            <a:ext cx="8481291" cy="47089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7"/>
            </a:pPr>
            <a:r>
              <a:rPr lang="en-US" sz="2000">
                <a:latin typeface="Arial"/>
                <a:cs typeface="Arial"/>
              </a:rPr>
              <a:t>In Step 4 "Customize Labels“, by default, few labels are already populated for you.</a:t>
            </a:r>
            <a:endParaRPr lang="en-US" sz="2000">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endParaRPr lang="en-US" sz="2000">
              <a:latin typeface="Arial"/>
              <a:ea typeface="Roboto"/>
              <a:cs typeface="Roboto"/>
            </a:endParaRPr>
          </a:p>
          <a:p>
            <a:r>
              <a:rPr lang="en-US" sz="2000">
                <a:latin typeface="Arial"/>
                <a:ea typeface="+mn-lt"/>
                <a:cs typeface="Arial"/>
              </a:rPr>
              <a:t>Add yours then remove existing ones then click the Save Config button.</a:t>
            </a:r>
            <a:br>
              <a:rPr lang="en-US" sz="2000">
                <a:latin typeface="Arial"/>
                <a:ea typeface="+mn-lt"/>
                <a:cs typeface="Arial"/>
              </a:rPr>
            </a:br>
            <a:r>
              <a:rPr lang="en-US" sz="2000">
                <a:latin typeface="Arial"/>
                <a:ea typeface="+mn-lt"/>
                <a:cs typeface="Arial"/>
              </a:rPr>
              <a:t>This takes us to the Import page where tasks will be imported into the project.</a:t>
            </a:r>
          </a:p>
          <a:p>
            <a:endParaRPr lang="en-US" sz="2000">
              <a:ea typeface="Roboto"/>
              <a:cs typeface="Arial"/>
            </a:endParaRPr>
          </a:p>
          <a:p>
            <a:pPr lvl="1"/>
            <a:endParaRPr lang="en-US" sz="2000">
              <a:ea typeface="Roboto"/>
              <a:cs typeface="Arial"/>
            </a:endParaRPr>
          </a:p>
        </p:txBody>
      </p:sp>
      <p:pic>
        <p:nvPicPr>
          <p:cNvPr id="4" name="Picture 3" descr="A screenshot of a computer&#10;&#10;Description automatically generated">
            <a:extLst>
              <a:ext uri="{FF2B5EF4-FFF2-40B4-BE49-F238E27FC236}">
                <a16:creationId xmlns:a16="http://schemas.microsoft.com/office/drawing/2014/main" id="{12AB077D-B2EA-63E0-A5CD-014A5CB40F6A}"/>
              </a:ext>
            </a:extLst>
          </p:cNvPr>
          <p:cNvPicPr>
            <a:picLocks noChangeAspect="1"/>
          </p:cNvPicPr>
          <p:nvPr/>
        </p:nvPicPr>
        <p:blipFill>
          <a:blip r:embed="rId2"/>
          <a:stretch>
            <a:fillRect/>
          </a:stretch>
        </p:blipFill>
        <p:spPr>
          <a:xfrm>
            <a:off x="3488657" y="2909637"/>
            <a:ext cx="5465346" cy="2241886"/>
          </a:xfrm>
          <a:prstGeom prst="rect">
            <a:avLst/>
          </a:prstGeom>
        </p:spPr>
      </p:pic>
    </p:spTree>
    <p:extLst>
      <p:ext uri="{BB962C8B-B14F-4D97-AF65-F5344CB8AC3E}">
        <p14:creationId xmlns:p14="http://schemas.microsoft.com/office/powerpoint/2010/main" val="1572047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173506" y="1816966"/>
            <a:ext cx="8481291" cy="44627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200">
                <a:ea typeface="Roboto"/>
                <a:cs typeface="Arial"/>
              </a:rPr>
              <a:t>Tip: Remove unwanted labels by editing the xml config file. You can do this by switching modes between Visual to Code</a:t>
            </a: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marL="342900" indent="-342900">
              <a:buClr>
                <a:srgbClr val="FF8A00"/>
              </a:buClr>
              <a:buFont typeface="Wingdings" panose="05000000000000000000" pitchFamily="2" charset="2"/>
              <a:buChar char="Ø"/>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8" name="Picture 7">
            <a:extLst>
              <a:ext uri="{FF2B5EF4-FFF2-40B4-BE49-F238E27FC236}">
                <a16:creationId xmlns:a16="http://schemas.microsoft.com/office/drawing/2014/main" id="{51CEF9D6-4F17-22A6-664C-3A5F3C3512BB}"/>
              </a:ext>
            </a:extLst>
          </p:cNvPr>
          <p:cNvPicPr>
            <a:picLocks noChangeAspect="1"/>
          </p:cNvPicPr>
          <p:nvPr/>
        </p:nvPicPr>
        <p:blipFill>
          <a:blip r:embed="rId2"/>
          <a:stretch>
            <a:fillRect/>
          </a:stretch>
        </p:blipFill>
        <p:spPr>
          <a:xfrm>
            <a:off x="6094210" y="4258773"/>
            <a:ext cx="5171340" cy="244993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05E17C8-94EC-3AB3-A7D9-08DEE12A2388}"/>
              </a:ext>
            </a:extLst>
          </p:cNvPr>
          <p:cNvPicPr>
            <a:picLocks noChangeAspect="1"/>
          </p:cNvPicPr>
          <p:nvPr/>
        </p:nvPicPr>
        <p:blipFill>
          <a:blip r:embed="rId3"/>
          <a:stretch>
            <a:fillRect/>
          </a:stretch>
        </p:blipFill>
        <p:spPr>
          <a:xfrm>
            <a:off x="3171157" y="2303501"/>
            <a:ext cx="5499982" cy="2253431"/>
          </a:xfrm>
          <a:prstGeom prst="rect">
            <a:avLst/>
          </a:prstGeom>
        </p:spPr>
      </p:pic>
    </p:spTree>
    <p:extLst>
      <p:ext uri="{BB962C8B-B14F-4D97-AF65-F5344CB8AC3E}">
        <p14:creationId xmlns:p14="http://schemas.microsoft.com/office/powerpoint/2010/main" val="1370769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26916" y="2182985"/>
            <a:ext cx="8481291" cy="372409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400">
                <a:ea typeface="Roboto"/>
                <a:cs typeface="Arial"/>
              </a:rPr>
              <a:t>Creating hot keys.</a:t>
            </a:r>
          </a:p>
          <a:p>
            <a:pPr>
              <a:buClr>
                <a:srgbClr val="FF8A00"/>
              </a:buClr>
            </a:pPr>
            <a:r>
              <a:rPr lang="en-US" sz="1400">
                <a:ea typeface="Roboto"/>
                <a:cs typeface="Arial"/>
              </a:rPr>
              <a:t>	</a:t>
            </a:r>
          </a:p>
          <a:p>
            <a:pPr>
              <a:buClr>
                <a:srgbClr val="FF8A00"/>
              </a:buClr>
            </a:pPr>
            <a:r>
              <a:rPr lang="en-US" sz="1400">
                <a:ea typeface="Roboto"/>
                <a:cs typeface="Arial"/>
              </a:rPr>
              <a:t>Hot keys are keyboard shortcuts you can set for increasing productivity in the labeling process. </a:t>
            </a:r>
            <a:br>
              <a:rPr lang="en-US" sz="1400">
                <a:ea typeface="Roboto"/>
                <a:cs typeface="Arial"/>
              </a:rPr>
            </a:br>
            <a:r>
              <a:rPr lang="en-US" sz="1400">
                <a:ea typeface="Roboto"/>
                <a:cs typeface="Arial"/>
              </a:rPr>
              <a:t>To setup hot keys, switch to Code mode and add hotkey tag:</a:t>
            </a: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6" name="Picture 5">
            <a:extLst>
              <a:ext uri="{FF2B5EF4-FFF2-40B4-BE49-F238E27FC236}">
                <a16:creationId xmlns:a16="http://schemas.microsoft.com/office/drawing/2014/main" id="{BAC6CDE4-2A8C-8190-8A7B-65A11449E4B6}"/>
              </a:ext>
            </a:extLst>
          </p:cNvPr>
          <p:cNvPicPr>
            <a:picLocks noChangeAspect="1"/>
          </p:cNvPicPr>
          <p:nvPr/>
        </p:nvPicPr>
        <p:blipFill>
          <a:blip r:embed="rId2"/>
          <a:stretch>
            <a:fillRect/>
          </a:stretch>
        </p:blipFill>
        <p:spPr>
          <a:xfrm>
            <a:off x="4245460" y="3078814"/>
            <a:ext cx="6385142" cy="3361315"/>
          </a:xfrm>
          <a:prstGeom prst="rect">
            <a:avLst/>
          </a:prstGeom>
        </p:spPr>
      </p:pic>
    </p:spTree>
    <p:extLst>
      <p:ext uri="{BB962C8B-B14F-4D97-AF65-F5344CB8AC3E}">
        <p14:creationId xmlns:p14="http://schemas.microsoft.com/office/powerpoint/2010/main" val="472182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26915" y="1816966"/>
            <a:ext cx="8481291" cy="59708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400">
                <a:ea typeface="Roboto"/>
                <a:cs typeface="Arial"/>
              </a:rPr>
              <a:t>Assertion Labels</a:t>
            </a:r>
          </a:p>
          <a:p>
            <a:pPr>
              <a:buClr>
                <a:srgbClr val="FF8A00"/>
              </a:buClr>
            </a:pPr>
            <a:r>
              <a:rPr lang="en-US" sz="1400">
                <a:ea typeface="Roboto"/>
                <a:cs typeface="Arial"/>
              </a:rPr>
              <a:t>	</a:t>
            </a:r>
          </a:p>
          <a:p>
            <a:pPr>
              <a:buClr>
                <a:srgbClr val="FF8A00"/>
              </a:buClr>
            </a:pPr>
            <a:r>
              <a:rPr lang="en-US" sz="1400" b="0" i="0">
                <a:solidFill>
                  <a:srgbClr val="41545B"/>
                </a:solidFill>
                <a:effectLst/>
                <a:latin typeface="Roboto" panose="02000000000000000000" pitchFamily="2" charset="0"/>
              </a:rPr>
              <a:t>Assertion labels are tags with contextual information that are assigned to NER extractions. </a:t>
            </a:r>
            <a:r>
              <a:rPr lang="en-US" sz="2000" b="0" i="0">
                <a:solidFill>
                  <a:srgbClr val="41545B"/>
                </a:solidFill>
                <a:effectLst/>
                <a:latin typeface="Roboto" panose="02000000000000000000" pitchFamily="2" charset="0"/>
              </a:rPr>
              <a:t> </a:t>
            </a:r>
            <a:r>
              <a:rPr lang="en-US" sz="1400" b="0" i="0">
                <a:solidFill>
                  <a:srgbClr val="41545B"/>
                </a:solidFill>
                <a:effectLst/>
                <a:latin typeface="Roboto" panose="02000000000000000000" pitchFamily="2" charset="0"/>
              </a:rPr>
              <a:t>The typical example of assertion status detection is negation identification: in the sentence “the patient has no history of diabetes”, the word “diabetes” is annotated using both an NER label (Disease) and an assertion label (Absent).</a:t>
            </a:r>
          </a:p>
          <a:p>
            <a:pPr>
              <a:buClr>
                <a:srgbClr val="FF8A00"/>
              </a:buClr>
            </a:pPr>
            <a:endParaRPr lang="en-US" sz="1400">
              <a:solidFill>
                <a:srgbClr val="41545B"/>
              </a:solidFill>
              <a:latin typeface="Roboto" panose="02000000000000000000" pitchFamily="2" charset="0"/>
              <a:ea typeface="Roboto"/>
              <a:cs typeface="Arial"/>
            </a:endParaRPr>
          </a:p>
          <a:p>
            <a:pPr>
              <a:buClr>
                <a:srgbClr val="FF8A00"/>
              </a:buClr>
            </a:pPr>
            <a:r>
              <a:rPr lang="en-US" sz="1400">
                <a:solidFill>
                  <a:srgbClr val="41545B"/>
                </a:solidFill>
                <a:latin typeface="Roboto" panose="02000000000000000000" pitchFamily="2" charset="0"/>
                <a:ea typeface="Roboto"/>
                <a:cs typeface="Arial"/>
              </a:rPr>
              <a:t>These labels are defined using the configuration file as a “regular” label + assertion=“true”</a:t>
            </a:r>
            <a:endParaRPr lang="en-US" sz="14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r>
              <a:rPr lang="en-US" sz="1400" b="0" i="0">
                <a:solidFill>
                  <a:srgbClr val="41545B"/>
                </a:solidFill>
                <a:effectLst/>
                <a:latin typeface="Roboto" panose="02000000000000000000" pitchFamily="2" charset="0"/>
              </a:rPr>
              <a:t>Using the Annotation Lab, you can annotate assertion in a very simple way. First, choose a NER label and select the part of the text that you want to extract, and then choose an assertion label and select that same part of the document.</a:t>
            </a:r>
          </a:p>
          <a:p>
            <a:pPr>
              <a:buClr>
                <a:srgbClr val="FF8A00"/>
              </a:buClr>
            </a:pPr>
            <a:endParaRPr lang="en-US" sz="1400">
              <a:solidFill>
                <a:srgbClr val="41545B"/>
              </a:solidFill>
              <a:latin typeface="Roboto" panose="02000000000000000000" pitchFamily="2" charset="0"/>
              <a:ea typeface="Roboto"/>
              <a:cs typeface="Arial"/>
            </a:endParaRPr>
          </a:p>
          <a:p>
            <a:pPr>
              <a:buClr>
                <a:srgbClr val="FF8A00"/>
              </a:buClr>
            </a:pPr>
            <a:r>
              <a:rPr lang="en-US" sz="1400">
                <a:solidFill>
                  <a:srgbClr val="41545B"/>
                </a:solidFill>
                <a:latin typeface="Roboto" panose="02000000000000000000" pitchFamily="2" charset="0"/>
                <a:ea typeface="Roboto"/>
                <a:cs typeface="Arial"/>
              </a:rPr>
              <a:t>Read more about assertion labels here - https://www.johnsnowlabs.com/tips-and-tricks-on-how-to-annotate-assertion-in-clinical-texts/</a:t>
            </a:r>
            <a:endParaRPr lang="en-US" sz="14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5" name="Picture 4">
            <a:extLst>
              <a:ext uri="{FF2B5EF4-FFF2-40B4-BE49-F238E27FC236}">
                <a16:creationId xmlns:a16="http://schemas.microsoft.com/office/drawing/2014/main" id="{6296E481-59F8-ECD6-F11E-F31B897E70ED}"/>
              </a:ext>
            </a:extLst>
          </p:cNvPr>
          <p:cNvPicPr>
            <a:picLocks noChangeAspect="1"/>
          </p:cNvPicPr>
          <p:nvPr/>
        </p:nvPicPr>
        <p:blipFill>
          <a:blip r:embed="rId2"/>
          <a:stretch>
            <a:fillRect/>
          </a:stretch>
        </p:blipFill>
        <p:spPr>
          <a:xfrm>
            <a:off x="4861294" y="3822837"/>
            <a:ext cx="5212532" cy="876376"/>
          </a:xfrm>
          <a:prstGeom prst="rect">
            <a:avLst/>
          </a:prstGeom>
        </p:spPr>
      </p:pic>
    </p:spTree>
    <p:extLst>
      <p:ext uri="{BB962C8B-B14F-4D97-AF65-F5344CB8AC3E}">
        <p14:creationId xmlns:p14="http://schemas.microsoft.com/office/powerpoint/2010/main" val="2192379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3173506" y="1047469"/>
            <a:ext cx="9313462" cy="769497"/>
          </a:xfrm>
        </p:spPr>
        <p:txBody>
          <a:bodyPr>
            <a:normAutofit/>
          </a:bodyPr>
          <a:lstStyle/>
          <a:p>
            <a:r>
              <a:rPr lang="en-US">
                <a:latin typeface="Arial Black"/>
                <a:cs typeface="Arial"/>
              </a:rPr>
              <a:t>Project Creation/NER-</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173506" y="1816966"/>
            <a:ext cx="8481291" cy="38164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1400">
                <a:ea typeface="Roboto"/>
                <a:cs typeface="Arial"/>
              </a:rPr>
              <a:t>Creating relations</a:t>
            </a:r>
          </a:p>
          <a:p>
            <a:pPr>
              <a:buClr>
                <a:srgbClr val="FF8A00"/>
              </a:buClr>
            </a:pPr>
            <a:r>
              <a:rPr lang="en-US" sz="1400">
                <a:ea typeface="Roboto"/>
                <a:cs typeface="Arial"/>
              </a:rPr>
              <a:t>	</a:t>
            </a:r>
          </a:p>
          <a:p>
            <a:pPr>
              <a:buClr>
                <a:srgbClr val="FF8A00"/>
              </a:buClr>
            </a:pPr>
            <a:r>
              <a:rPr lang="en-US" sz="1400">
                <a:ea typeface="Roboto"/>
                <a:cs typeface="Arial"/>
              </a:rPr>
              <a:t>Relations can be defined using the configuration file by adding a Relation section as depicted in the screenshot below. </a:t>
            </a: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endParaRPr lang="en-US" sz="1400">
              <a:ea typeface="Roboto"/>
              <a:cs typeface="Arial"/>
            </a:endParaRPr>
          </a:p>
          <a:p>
            <a:pPr>
              <a:buClr>
                <a:srgbClr val="FF8A00"/>
              </a:buClr>
            </a:pPr>
            <a:r>
              <a:rPr lang="en-US" sz="1400">
                <a:ea typeface="Roboto"/>
                <a:cs typeface="Arial"/>
              </a:rPr>
              <a:t>When creating the relation, the name defined in the configuration file is displayed in the UI.</a:t>
            </a: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10" name="Picture 9">
            <a:extLst>
              <a:ext uri="{FF2B5EF4-FFF2-40B4-BE49-F238E27FC236}">
                <a16:creationId xmlns:a16="http://schemas.microsoft.com/office/drawing/2014/main" id="{0B87B893-DE82-DDE1-3E1A-4E82E10746C4}"/>
              </a:ext>
            </a:extLst>
          </p:cNvPr>
          <p:cNvPicPr>
            <a:picLocks noChangeAspect="1"/>
          </p:cNvPicPr>
          <p:nvPr/>
        </p:nvPicPr>
        <p:blipFill>
          <a:blip r:embed="rId2"/>
          <a:stretch>
            <a:fillRect/>
          </a:stretch>
        </p:blipFill>
        <p:spPr>
          <a:xfrm>
            <a:off x="7108723" y="2807153"/>
            <a:ext cx="4238287" cy="1388964"/>
          </a:xfrm>
          <a:prstGeom prst="rect">
            <a:avLst/>
          </a:prstGeom>
        </p:spPr>
      </p:pic>
      <p:pic>
        <p:nvPicPr>
          <p:cNvPr id="12" name="Picture 11">
            <a:extLst>
              <a:ext uri="{FF2B5EF4-FFF2-40B4-BE49-F238E27FC236}">
                <a16:creationId xmlns:a16="http://schemas.microsoft.com/office/drawing/2014/main" id="{C4F4BAAC-6479-3979-D6AA-B072F8138BBA}"/>
              </a:ext>
            </a:extLst>
          </p:cNvPr>
          <p:cNvPicPr>
            <a:picLocks noChangeAspect="1"/>
          </p:cNvPicPr>
          <p:nvPr/>
        </p:nvPicPr>
        <p:blipFill>
          <a:blip r:embed="rId3"/>
          <a:stretch>
            <a:fillRect/>
          </a:stretch>
        </p:blipFill>
        <p:spPr>
          <a:xfrm>
            <a:off x="3212835" y="2876502"/>
            <a:ext cx="3193057" cy="1104996"/>
          </a:xfrm>
          <a:prstGeom prst="rect">
            <a:avLst/>
          </a:prstGeom>
        </p:spPr>
      </p:pic>
    </p:spTree>
    <p:extLst>
      <p:ext uri="{BB962C8B-B14F-4D97-AF65-F5344CB8AC3E}">
        <p14:creationId xmlns:p14="http://schemas.microsoft.com/office/powerpoint/2010/main" val="1624642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4164558" y="1047469"/>
            <a:ext cx="7668854" cy="769497"/>
          </a:xfrm>
        </p:spPr>
        <p:txBody>
          <a:bodyPr>
            <a:normAutofit/>
          </a:bodyPr>
          <a:lstStyle/>
          <a:p>
            <a:r>
              <a:rPr lang="en-US"/>
              <a:t>Task Import and Assignment</a:t>
            </a:r>
          </a:p>
        </p:txBody>
      </p:sp>
      <p:sp>
        <p:nvSpPr>
          <p:cNvPr id="8" name="TextBox 7">
            <a:extLst>
              <a:ext uri="{FF2B5EF4-FFF2-40B4-BE49-F238E27FC236}">
                <a16:creationId xmlns:a16="http://schemas.microsoft.com/office/drawing/2014/main" id="{6070984E-8C79-B205-CABD-43C98AA58221}"/>
              </a:ext>
            </a:extLst>
          </p:cNvPr>
          <p:cNvSpPr txBox="1"/>
          <p:nvPr/>
        </p:nvSpPr>
        <p:spPr>
          <a:xfrm>
            <a:off x="3868917" y="1844118"/>
            <a:ext cx="76612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cs typeface="Roboto"/>
              </a:rPr>
              <a:t>When project setup is done, you will land on the Task page. The page is empty, and to import your tasks, click on the Import button – top right.</a:t>
            </a:r>
          </a:p>
        </p:txBody>
      </p:sp>
      <p:pic>
        <p:nvPicPr>
          <p:cNvPr id="4" name="Picture 3" descr="A white background with black lines&#10;&#10;Description automatically generated">
            <a:extLst>
              <a:ext uri="{FF2B5EF4-FFF2-40B4-BE49-F238E27FC236}">
                <a16:creationId xmlns:a16="http://schemas.microsoft.com/office/drawing/2014/main" id="{ABBEDB20-2A8B-F5F4-F5A3-8744B889A7F9}"/>
              </a:ext>
            </a:extLst>
          </p:cNvPr>
          <p:cNvPicPr>
            <a:picLocks noChangeAspect="1"/>
          </p:cNvPicPr>
          <p:nvPr/>
        </p:nvPicPr>
        <p:blipFill>
          <a:blip r:embed="rId2"/>
          <a:stretch>
            <a:fillRect/>
          </a:stretch>
        </p:blipFill>
        <p:spPr>
          <a:xfrm>
            <a:off x="3867577" y="3037727"/>
            <a:ext cx="7643232" cy="638508"/>
          </a:xfrm>
          <a:prstGeom prst="rect">
            <a:avLst/>
          </a:prstGeom>
        </p:spPr>
      </p:pic>
    </p:spTree>
    <p:extLst>
      <p:ext uri="{BB962C8B-B14F-4D97-AF65-F5344CB8AC3E}">
        <p14:creationId xmlns:p14="http://schemas.microsoft.com/office/powerpoint/2010/main" val="3960476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3159558" y="943137"/>
            <a:ext cx="7668854" cy="769497"/>
          </a:xfrm>
        </p:spPr>
        <p:txBody>
          <a:bodyPr>
            <a:normAutofit/>
          </a:bodyPr>
          <a:lstStyle/>
          <a:p>
            <a:r>
              <a:rPr lang="en-US"/>
              <a:t>Task Import and Assignment</a:t>
            </a:r>
          </a:p>
        </p:txBody>
      </p:sp>
      <p:sp>
        <p:nvSpPr>
          <p:cNvPr id="4" name="TextBox 3">
            <a:extLst>
              <a:ext uri="{FF2B5EF4-FFF2-40B4-BE49-F238E27FC236}">
                <a16:creationId xmlns:a16="http://schemas.microsoft.com/office/drawing/2014/main" id="{98576C97-0DE1-0CF2-FA8C-816B3FB7765C}"/>
              </a:ext>
            </a:extLst>
          </p:cNvPr>
          <p:cNvSpPr txBox="1"/>
          <p:nvPr/>
        </p:nvSpPr>
        <p:spPr>
          <a:xfrm>
            <a:off x="3253633" y="1711234"/>
            <a:ext cx="75727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cs typeface="Roboto"/>
              </a:rPr>
              <a:t>There are multiple ways for importing tasks,: using a zip archive with your text files, importing tasks using a csv file, using </a:t>
            </a:r>
            <a:r>
              <a:rPr lang="en-US" err="1">
                <a:ea typeface="Roboto"/>
                <a:cs typeface="Roboto"/>
              </a:rPr>
              <a:t>json</a:t>
            </a:r>
            <a:r>
              <a:rPr lang="en-US">
                <a:ea typeface="Roboto"/>
                <a:cs typeface="Roboto"/>
              </a:rPr>
              <a:t> file, </a:t>
            </a:r>
            <a:r>
              <a:rPr lang="en-US" err="1">
                <a:ea typeface="Roboto"/>
                <a:cs typeface="Roboto"/>
              </a:rPr>
              <a:t>etc</a:t>
            </a:r>
            <a:endParaRPr lang="en-US">
              <a:ea typeface="Roboto"/>
              <a:cs typeface="Roboto"/>
            </a:endParaRPr>
          </a:p>
        </p:txBody>
      </p:sp>
      <p:pic>
        <p:nvPicPr>
          <p:cNvPr id="8" name="Picture 7" descr="A screenshot of a computer&#10;&#10;Description automatically generated">
            <a:extLst>
              <a:ext uri="{FF2B5EF4-FFF2-40B4-BE49-F238E27FC236}">
                <a16:creationId xmlns:a16="http://schemas.microsoft.com/office/drawing/2014/main" id="{5C7BD494-4CC9-C010-89D7-94D07B480802}"/>
              </a:ext>
            </a:extLst>
          </p:cNvPr>
          <p:cNvPicPr>
            <a:picLocks noChangeAspect="1"/>
          </p:cNvPicPr>
          <p:nvPr/>
        </p:nvPicPr>
        <p:blipFill>
          <a:blip r:embed="rId2"/>
          <a:stretch>
            <a:fillRect/>
          </a:stretch>
        </p:blipFill>
        <p:spPr>
          <a:xfrm>
            <a:off x="3412174" y="2759985"/>
            <a:ext cx="7679506" cy="3477408"/>
          </a:xfrm>
          <a:prstGeom prst="rect">
            <a:avLst/>
          </a:prstGeom>
        </p:spPr>
      </p:pic>
    </p:spTree>
    <p:extLst>
      <p:ext uri="{BB962C8B-B14F-4D97-AF65-F5344CB8AC3E}">
        <p14:creationId xmlns:p14="http://schemas.microsoft.com/office/powerpoint/2010/main" val="4158886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1856-20B1-1560-140F-F32A6D06A052}"/>
              </a:ext>
            </a:extLst>
          </p:cNvPr>
          <p:cNvSpPr>
            <a:spLocks noGrp="1"/>
          </p:cNvSpPr>
          <p:nvPr>
            <p:ph type="title"/>
          </p:nvPr>
        </p:nvSpPr>
        <p:spPr>
          <a:xfrm>
            <a:off x="1512798" y="526261"/>
            <a:ext cx="5367173" cy="769497"/>
          </a:xfrm>
        </p:spPr>
        <p:txBody>
          <a:bodyPr/>
          <a:lstStyle/>
          <a:p>
            <a:r>
              <a:rPr lang="en-US" dirty="0">
                <a:solidFill>
                  <a:schemeClr val="bg1"/>
                </a:solidFill>
              </a:rPr>
              <a:t>DEMO</a:t>
            </a:r>
            <a:r>
              <a:rPr lang="en-US" dirty="0"/>
              <a:t> - resources</a:t>
            </a:r>
          </a:p>
        </p:txBody>
      </p:sp>
      <p:sp>
        <p:nvSpPr>
          <p:cNvPr id="3" name="Rectangle 4">
            <a:extLst>
              <a:ext uri="{FF2B5EF4-FFF2-40B4-BE49-F238E27FC236}">
                <a16:creationId xmlns:a16="http://schemas.microsoft.com/office/drawing/2014/main" id="{84CC8038-5678-4E97-6228-4F5445CAD1B5}"/>
              </a:ext>
            </a:extLst>
          </p:cNvPr>
          <p:cNvSpPr/>
          <p:nvPr/>
        </p:nvSpPr>
        <p:spPr>
          <a:xfrm>
            <a:off x="3369030" y="1378054"/>
            <a:ext cx="8318083" cy="5088573"/>
          </a:xfrm>
          <a:prstGeom prst="rect">
            <a:avLst/>
          </a:prstGeom>
        </p:spPr>
        <p:txBody>
          <a:bodyPr wrap="square" lIns="60960" tIns="30480" rIns="60960" bIns="30480" anchor="t">
            <a:spAutoFit/>
          </a:bodyPr>
          <a:lstStyle/>
          <a:p>
            <a:pPr>
              <a:lnSpc>
                <a:spcPct val="150000"/>
              </a:lnSpc>
              <a:spcBef>
                <a:spcPts val="600"/>
              </a:spcBef>
              <a:spcAft>
                <a:spcPts val="600"/>
              </a:spcAft>
            </a:pPr>
            <a:r>
              <a:rPr lang="en-US" sz="2000" dirty="0">
                <a:solidFill>
                  <a:schemeClr val="accent1"/>
                </a:solidFill>
                <a:latin typeface="Roboto Black"/>
                <a:ea typeface="Roboto Black"/>
                <a:cs typeface="Roboto Black"/>
                <a:hlinkClick r:id="rId2"/>
              </a:rPr>
              <a:t>https://genailab.demo.johnsnowlabs.dev/</a:t>
            </a:r>
            <a:endParaRPr lang="en-US" sz="2000" dirty="0">
              <a:solidFill>
                <a:schemeClr val="accent1"/>
              </a:solidFill>
              <a:latin typeface="Roboto Black"/>
              <a:ea typeface="Roboto Black"/>
              <a:cs typeface="Roboto Black"/>
            </a:endParaRPr>
          </a:p>
          <a:p>
            <a:pPr>
              <a:lnSpc>
                <a:spcPct val="150000"/>
              </a:lnSpc>
              <a:spcBef>
                <a:spcPts val="600"/>
              </a:spcBef>
              <a:spcAft>
                <a:spcPts val="600"/>
              </a:spcAft>
            </a:pPr>
            <a:r>
              <a:rPr lang="en-US" sz="2000" dirty="0">
                <a:solidFill>
                  <a:schemeClr val="accent1"/>
                </a:solidFill>
                <a:latin typeface="Roboto Condensed" panose="02000000000000000000" pitchFamily="2" charset="0"/>
                <a:ea typeface="Roboto Condensed" panose="02000000000000000000" pitchFamily="2" charset="0"/>
                <a:cs typeface="Roboto Black"/>
              </a:rPr>
              <a:t>User/pass </a:t>
            </a:r>
            <a:r>
              <a:rPr lang="en-US" sz="2000" dirty="0">
                <a:solidFill>
                  <a:schemeClr val="accent1"/>
                </a:solidFill>
                <a:latin typeface="Roboto Condensed" panose="02000000000000000000" pitchFamily="2" charset="0"/>
                <a:ea typeface="Roboto Condensed" panose="02000000000000000000" pitchFamily="2" charset="0"/>
                <a:cs typeface="Roboto Black"/>
                <a:sym typeface="Wingdings" panose="05000000000000000000" pitchFamily="2" charset="2"/>
              </a:rPr>
              <a:t></a:t>
            </a:r>
            <a:r>
              <a:rPr lang="en-US" sz="2000" dirty="0">
                <a:solidFill>
                  <a:schemeClr val="accent1"/>
                </a:solidFill>
                <a:latin typeface="Roboto Condensed" panose="02000000000000000000" pitchFamily="2" charset="0"/>
                <a:ea typeface="Roboto Condensed" panose="02000000000000000000" pitchFamily="2" charset="0"/>
                <a:cs typeface="Roboto Black"/>
              </a:rPr>
              <a:t> shared via email (also check the spam folder)</a:t>
            </a:r>
          </a:p>
          <a:p>
            <a:pPr>
              <a:lnSpc>
                <a:spcPct val="150000"/>
              </a:lnSpc>
            </a:pPr>
            <a:r>
              <a:rPr lang="en-US" sz="2000" dirty="0">
                <a:solidFill>
                  <a:schemeClr val="accent1"/>
                </a:solidFill>
                <a:latin typeface="Roboto Condensed" panose="02000000000000000000" pitchFamily="2" charset="0"/>
                <a:ea typeface="Roboto Condensed" panose="02000000000000000000" pitchFamily="2" charset="0"/>
              </a:rPr>
              <a:t>Generative AI Lab Instance will be available for 2 weeks</a:t>
            </a:r>
          </a:p>
          <a:p>
            <a:pPr>
              <a:lnSpc>
                <a:spcPct val="150000"/>
              </a:lnSpc>
              <a:spcBef>
                <a:spcPts val="600"/>
              </a:spcBef>
              <a:spcAft>
                <a:spcPts val="600"/>
              </a:spcAft>
            </a:pPr>
            <a:r>
              <a:rPr lang="en-US" sz="2000" dirty="0">
                <a:solidFill>
                  <a:schemeClr val="accent1"/>
                </a:solidFill>
                <a:latin typeface="Roboto Black"/>
                <a:ea typeface="Roboto Black"/>
                <a:cs typeface="Roboto Black"/>
              </a:rPr>
              <a:t>Projects available for import </a:t>
            </a:r>
            <a:r>
              <a:rPr lang="en-US" sz="2000" dirty="0">
                <a:solidFill>
                  <a:schemeClr val="accent1"/>
                </a:solidFill>
                <a:latin typeface="Roboto Black"/>
                <a:ea typeface="Roboto Black"/>
                <a:cs typeface="Roboto Black"/>
                <a:hlinkClick r:id="rId3"/>
              </a:rPr>
              <a:t>here</a:t>
            </a:r>
            <a:r>
              <a:rPr lang="en-US" sz="2000" dirty="0">
                <a:solidFill>
                  <a:schemeClr val="accent1"/>
                </a:solidFill>
                <a:latin typeface="Roboto Black"/>
                <a:ea typeface="Roboto Black"/>
                <a:cs typeface="Roboto Black"/>
              </a:rPr>
              <a:t>. </a:t>
            </a:r>
          </a:p>
          <a:p>
            <a:pPr marL="342900" indent="-342900">
              <a:lnSpc>
                <a:spcPct val="150000"/>
              </a:lnSpc>
              <a:spcBef>
                <a:spcPts val="600"/>
              </a:spcBef>
              <a:spcAft>
                <a:spcPts val="600"/>
              </a:spcAft>
              <a:buFontTx/>
              <a:buChar char="-"/>
            </a:pPr>
            <a:r>
              <a:rPr lang="en-US" sz="2000" dirty="0">
                <a:solidFill>
                  <a:schemeClr val="accent1"/>
                </a:solidFill>
                <a:latin typeface="Roboto Condensed" panose="02000000000000000000" pitchFamily="2" charset="0"/>
                <a:ea typeface="Roboto Condensed" panose="02000000000000000000" pitchFamily="2" charset="0"/>
              </a:rPr>
              <a:t>Download zip archive and remove .txt extension from filename</a:t>
            </a:r>
          </a:p>
          <a:p>
            <a:pPr marL="342900" indent="-342900">
              <a:lnSpc>
                <a:spcPct val="150000"/>
              </a:lnSpc>
              <a:spcBef>
                <a:spcPts val="600"/>
              </a:spcBef>
              <a:spcAft>
                <a:spcPts val="600"/>
              </a:spcAft>
              <a:buFontTx/>
              <a:buChar char="-"/>
            </a:pPr>
            <a:r>
              <a:rPr lang="en-US" sz="2000" dirty="0">
                <a:solidFill>
                  <a:schemeClr val="accent1"/>
                </a:solidFill>
                <a:latin typeface="Roboto Condensed" panose="02000000000000000000" pitchFamily="2" charset="0"/>
                <a:ea typeface="Roboto Condensed" panose="02000000000000000000" pitchFamily="2" charset="0"/>
              </a:rPr>
              <a:t>Import into Generative AI Lab</a:t>
            </a:r>
          </a:p>
          <a:p>
            <a:pPr>
              <a:lnSpc>
                <a:spcPct val="150000"/>
              </a:lnSpc>
              <a:spcBef>
                <a:spcPts val="600"/>
              </a:spcBef>
              <a:spcAft>
                <a:spcPts val="600"/>
              </a:spcAft>
            </a:pPr>
            <a:r>
              <a:rPr lang="en-US" sz="2000" dirty="0">
                <a:solidFill>
                  <a:schemeClr val="accent1"/>
                </a:solidFill>
                <a:latin typeface="Roboto Condensed" panose="02000000000000000000" pitchFamily="2" charset="0"/>
                <a:ea typeface="Roboto Condensed" panose="02000000000000000000" pitchFamily="2" charset="0"/>
              </a:rPr>
              <a:t>For running Prompts and LLM Evaluation&amp; Comparison projects </a:t>
            </a:r>
            <a:r>
              <a:rPr lang="en-US" sz="2000" dirty="0">
                <a:solidFill>
                  <a:schemeClr val="accent1"/>
                </a:solidFill>
                <a:latin typeface="Roboto Condensed" panose="02000000000000000000" pitchFamily="2" charset="0"/>
                <a:ea typeface="Roboto Condensed" panose="02000000000000000000" pitchFamily="2" charset="0"/>
                <a:hlinkClick r:id="rId4"/>
              </a:rPr>
              <a:t>use your personal API keys</a:t>
            </a:r>
            <a:r>
              <a:rPr lang="en-US" sz="2000" dirty="0">
                <a:solidFill>
                  <a:schemeClr val="accent1"/>
                </a:solidFill>
                <a:latin typeface="Roboto Condensed" panose="02000000000000000000" pitchFamily="2" charset="0"/>
                <a:ea typeface="Roboto Condensed" panose="02000000000000000000" pitchFamily="2" charset="0"/>
              </a:rPr>
              <a:t>. Make sure you remove them after testing. </a:t>
            </a:r>
          </a:p>
          <a:p>
            <a:pPr>
              <a:lnSpc>
                <a:spcPct val="150000"/>
              </a:lnSpc>
              <a:spcBef>
                <a:spcPts val="600"/>
              </a:spcBef>
              <a:spcAft>
                <a:spcPts val="600"/>
              </a:spcAft>
            </a:pPr>
            <a:r>
              <a:rPr lang="en-US" sz="2000" dirty="0">
                <a:solidFill>
                  <a:schemeClr val="accent1"/>
                </a:solidFill>
                <a:latin typeface="Roboto Black"/>
                <a:ea typeface="Roboto Black"/>
                <a:cs typeface="Roboto Black"/>
              </a:rPr>
              <a:t>Documentation available </a:t>
            </a:r>
            <a:r>
              <a:rPr lang="en-US" sz="2000" dirty="0">
                <a:solidFill>
                  <a:schemeClr val="accent1"/>
                </a:solidFill>
                <a:latin typeface="Roboto Black"/>
                <a:ea typeface="Roboto Black"/>
                <a:cs typeface="Roboto Black"/>
                <a:hlinkClick r:id="rId5"/>
              </a:rPr>
              <a:t>here</a:t>
            </a:r>
            <a:r>
              <a:rPr lang="en-US" sz="2000" dirty="0">
                <a:solidFill>
                  <a:schemeClr val="accent1"/>
                </a:solidFill>
                <a:latin typeface="Roboto Black"/>
                <a:ea typeface="Roboto Black"/>
                <a:cs typeface="Roboto Black"/>
              </a:rPr>
              <a:t>. </a:t>
            </a:r>
          </a:p>
        </p:txBody>
      </p:sp>
    </p:spTree>
    <p:extLst>
      <p:ext uri="{BB962C8B-B14F-4D97-AF65-F5344CB8AC3E}">
        <p14:creationId xmlns:p14="http://schemas.microsoft.com/office/powerpoint/2010/main" val="4129179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075654" y="1047469"/>
            <a:ext cx="9283965" cy="769497"/>
          </a:xfrm>
        </p:spPr>
        <p:txBody>
          <a:bodyPr>
            <a:normAutofit fontScale="90000"/>
          </a:bodyPr>
          <a:lstStyle/>
          <a:p>
            <a:r>
              <a:rPr lang="en-US">
                <a:solidFill>
                  <a:schemeClr val="bg1"/>
                </a:solidFill>
                <a:latin typeface="Arial Black"/>
                <a:cs typeface="Arial"/>
              </a:rPr>
              <a:t>Exercise: </a:t>
            </a:r>
            <a:r>
              <a:rPr lang="en-US">
                <a:latin typeface="Arial Black"/>
                <a:cs typeface="Arial"/>
              </a:rPr>
              <a:t>Project Creation/Classification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2" y="1711036"/>
            <a:ext cx="8481291" cy="5078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AutoNum type="arabicPeriod"/>
            </a:pPr>
            <a:r>
              <a:rPr lang="en-US">
                <a:cs typeface="Arial"/>
              </a:rPr>
              <a:t>Login into Generative AI Lab ​</a:t>
            </a:r>
            <a:endParaRPr lang="en-US">
              <a:ea typeface="Roboto"/>
              <a:cs typeface="Arial"/>
            </a:endParaRPr>
          </a:p>
          <a:p>
            <a:pPr>
              <a:buAutoNum type="arabicPeriod"/>
            </a:pPr>
            <a:r>
              <a:rPr lang="en-US">
                <a:ea typeface="Roboto"/>
                <a:cs typeface="Arial"/>
              </a:rPr>
              <a:t>Once logged in, </a:t>
            </a:r>
            <a:br>
              <a:rPr lang="en-US">
                <a:ea typeface="Roboto"/>
                <a:cs typeface="Arial"/>
              </a:rPr>
            </a:br>
            <a:r>
              <a:rPr lang="en-US">
                <a:ea typeface="Roboto"/>
                <a:cs typeface="Arial"/>
              </a:rPr>
              <a:t>in the projects page, select "New Project" </a:t>
            </a:r>
          </a:p>
          <a:p>
            <a:pPr>
              <a:buAutoNum type="arabicPeriod"/>
            </a:pPr>
            <a:endParaRPr lang="en-US">
              <a:ea typeface="Roboto"/>
              <a:cs typeface="Arial"/>
            </a:endParaRPr>
          </a:p>
          <a:p>
            <a:pPr>
              <a:buAutoNum type="arabicPeriod"/>
            </a:pPr>
            <a:r>
              <a:rPr lang="en-US">
                <a:ea typeface="Roboto"/>
                <a:cs typeface="Arial"/>
              </a:rPr>
              <a:t>In the Project Description page, choose a name for your project and click Next. The name must be unique, you will get a warning in case there is already a project with the name you choose.</a:t>
            </a:r>
          </a:p>
          <a:p>
            <a:pPr>
              <a:buAutoNum type="arabicPeriod"/>
            </a:pPr>
            <a:r>
              <a:rPr lang="en-US">
                <a:ea typeface="Roboto"/>
                <a:cs typeface="Arial"/>
              </a:rPr>
              <a:t>In the Add team Members page, use the "Search team Members" box to lookup usernames you want added to the project </a:t>
            </a:r>
            <a:br>
              <a:rPr lang="en-US">
                <a:ea typeface="Roboto"/>
                <a:cs typeface="Arial"/>
              </a:rPr>
            </a:br>
            <a:r>
              <a:rPr lang="en-US" b="1">
                <a:ea typeface="Roboto"/>
                <a:cs typeface="Arial"/>
              </a:rPr>
              <a:t>  </a:t>
            </a:r>
            <a:r>
              <a:rPr lang="en-US" b="1" i="1">
                <a:ea typeface="Roboto"/>
                <a:cs typeface="Arial"/>
              </a:rPr>
              <a:t>     </a:t>
            </a:r>
            <a:r>
              <a:rPr lang="en-US" sz="1400" b="1" i="1">
                <a:ea typeface="Roboto"/>
                <a:cs typeface="Arial"/>
              </a:rPr>
              <a:t>   Note</a:t>
            </a:r>
            <a:r>
              <a:rPr lang="en-US" sz="1400" i="1">
                <a:ea typeface="Roboto"/>
                <a:cs typeface="Arial"/>
              </a:rPr>
              <a:t>: the users must be created and added to the system prior to assigning them to a project</a:t>
            </a:r>
            <a:br>
              <a:rPr lang="en-US">
                <a:ea typeface="Roboto"/>
                <a:cs typeface="Arial"/>
              </a:rPr>
            </a:br>
            <a:br>
              <a:rPr lang="en-US">
                <a:ea typeface="Roboto"/>
                <a:cs typeface="Arial"/>
              </a:rPr>
            </a:br>
            <a:r>
              <a:rPr lang="en-US">
                <a:ea typeface="Roboto"/>
                <a:cs typeface="Arial"/>
              </a:rPr>
              <a:t>Click Next. This takes you to the Configuration page. Configuring your project is a guided experience and has 4 steps displayed in the top horizontal bar:</a:t>
            </a:r>
            <a:br>
              <a:rPr lang="en-US">
                <a:ea typeface="Roboto"/>
                <a:cs typeface="Arial"/>
              </a:rPr>
            </a:br>
            <a:br>
              <a:rPr lang="en-US">
                <a:ea typeface="Roboto"/>
                <a:cs typeface="Arial"/>
              </a:rPr>
            </a:br>
            <a:endParaRPr lang="en-US">
              <a:ea typeface="Roboto"/>
              <a:cs typeface="Arial"/>
            </a:endParaRPr>
          </a:p>
          <a:p>
            <a:br>
              <a:rPr lang="en-US">
                <a:ea typeface="Roboto"/>
                <a:cs typeface="Arial"/>
              </a:rPr>
            </a:br>
            <a:r>
              <a:rPr lang="en-US">
                <a:ea typeface="Roboto"/>
                <a:cs typeface="Arial"/>
              </a:rPr>
              <a:t>Select Text Classification  and click Next.</a:t>
            </a:r>
            <a:endParaRPr lang="en-US">
              <a:ea typeface="Roboto"/>
              <a:cs typeface="Roboto"/>
            </a:endParaRPr>
          </a:p>
          <a:p>
            <a:pPr>
              <a:buAutoNum type="arabicPeriod"/>
            </a:pPr>
            <a:endParaRPr lang="en-US">
              <a:ea typeface="Roboto"/>
              <a:cs typeface="Roboto"/>
            </a:endParaRPr>
          </a:p>
        </p:txBody>
      </p:sp>
      <p:pic>
        <p:nvPicPr>
          <p:cNvPr id="5" name="Picture 4" descr="A blue rectangle with a arrow and text&#10;&#10;Description automatically generated">
            <a:extLst>
              <a:ext uri="{FF2B5EF4-FFF2-40B4-BE49-F238E27FC236}">
                <a16:creationId xmlns:a16="http://schemas.microsoft.com/office/drawing/2014/main" id="{84A725C7-3A75-55E2-FA43-46A182838B9F}"/>
              </a:ext>
            </a:extLst>
          </p:cNvPr>
          <p:cNvPicPr>
            <a:picLocks noChangeAspect="1"/>
          </p:cNvPicPr>
          <p:nvPr/>
        </p:nvPicPr>
        <p:blipFill>
          <a:blip r:embed="rId2"/>
          <a:stretch>
            <a:fillRect/>
          </a:stretch>
        </p:blipFill>
        <p:spPr>
          <a:xfrm>
            <a:off x="7901447" y="1820722"/>
            <a:ext cx="3819371" cy="444453"/>
          </a:xfrm>
          <a:prstGeom prst="rect">
            <a:avLst/>
          </a:prstGeom>
        </p:spPr>
      </p:pic>
      <p:pic>
        <p:nvPicPr>
          <p:cNvPr id="4" name="Picture 3" descr="A blue line on a white surface&#10;&#10;Description automatically generated">
            <a:extLst>
              <a:ext uri="{FF2B5EF4-FFF2-40B4-BE49-F238E27FC236}">
                <a16:creationId xmlns:a16="http://schemas.microsoft.com/office/drawing/2014/main" id="{98CC8CF5-02A9-BE63-2BE3-FFC3A15013AC}"/>
              </a:ext>
            </a:extLst>
          </p:cNvPr>
          <p:cNvPicPr>
            <a:picLocks noChangeAspect="1"/>
          </p:cNvPicPr>
          <p:nvPr/>
        </p:nvPicPr>
        <p:blipFill>
          <a:blip r:embed="rId3"/>
          <a:stretch>
            <a:fillRect/>
          </a:stretch>
        </p:blipFill>
        <p:spPr>
          <a:xfrm>
            <a:off x="5112514" y="5416279"/>
            <a:ext cx="5974274" cy="496450"/>
          </a:xfrm>
          <a:prstGeom prst="rect">
            <a:avLst/>
          </a:prstGeom>
        </p:spPr>
      </p:pic>
    </p:spTree>
    <p:extLst>
      <p:ext uri="{BB962C8B-B14F-4D97-AF65-F5344CB8AC3E}">
        <p14:creationId xmlns:p14="http://schemas.microsoft.com/office/powerpoint/2010/main" val="3053268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205007" y="1047469"/>
            <a:ext cx="10098052" cy="769497"/>
          </a:xfrm>
        </p:spPr>
        <p:txBody>
          <a:bodyPr>
            <a:normAutofit/>
          </a:bodyPr>
          <a:lstStyle/>
          <a:p>
            <a:r>
              <a:rPr lang="en-US" sz="2900">
                <a:solidFill>
                  <a:schemeClr val="bg1"/>
                </a:solidFill>
                <a:latin typeface="Arial Black"/>
                <a:cs typeface="Arial"/>
              </a:rPr>
              <a:t>Exercise: </a:t>
            </a:r>
            <a:r>
              <a:rPr lang="en-US">
                <a:latin typeface="Arial Black"/>
                <a:cs typeface="Arial"/>
              </a:rPr>
              <a:t>Project Creation/Classification</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7056582" y="1816660"/>
            <a:ext cx="4927806" cy="22467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ea typeface="Roboto"/>
              <a:cs typeface="Arial"/>
            </a:endParaRPr>
          </a:p>
          <a:p>
            <a:pPr marL="228600" indent="-228600">
              <a:buFont typeface="+mj-lt"/>
              <a:buAutoNum type="arabicPeriod" startAt="5"/>
            </a:pPr>
            <a:r>
              <a:rPr lang="en-US" sz="2000">
                <a:ea typeface="Roboto"/>
                <a:cs typeface="Arial"/>
              </a:rPr>
              <a:t>Select Text Classification  and click Next.</a:t>
            </a:r>
            <a:br>
              <a:rPr lang="en-US" sz="2000">
                <a:ea typeface="Roboto"/>
                <a:cs typeface="Arial"/>
              </a:rPr>
            </a:br>
            <a:endParaRPr lang="en-US" sz="2000">
              <a:ea typeface="Roboto"/>
              <a:cs typeface="Arial"/>
            </a:endParaRPr>
          </a:p>
          <a:p>
            <a:pPr>
              <a:buAutoNum type="arabicPeriod" startAt="5"/>
            </a:pPr>
            <a:r>
              <a:rPr lang="en-US" sz="2000">
                <a:ea typeface="Roboto"/>
                <a:cs typeface="Arial"/>
              </a:rPr>
              <a:t>In Step 2 </a:t>
            </a:r>
            <a:r>
              <a:rPr lang="en-US" sz="2000">
                <a:ea typeface="+mn-lt"/>
                <a:cs typeface="+mn-lt"/>
              </a:rPr>
              <a:t>and 3  leave the default settings and click Next.</a:t>
            </a:r>
            <a:endParaRPr lang="en-US" sz="2000">
              <a:ea typeface="Roboto"/>
              <a:cs typeface="Roboto"/>
            </a:endParaRPr>
          </a:p>
          <a:p>
            <a:endParaRPr lang="en-US" sz="2000">
              <a:ea typeface="Roboto"/>
              <a:cs typeface="Roboto"/>
            </a:endParaRPr>
          </a:p>
        </p:txBody>
      </p:sp>
      <p:pic>
        <p:nvPicPr>
          <p:cNvPr id="6" name="Picture 5" descr="A screenshot of a chat&#10;&#10;Description automatically generated">
            <a:extLst>
              <a:ext uri="{FF2B5EF4-FFF2-40B4-BE49-F238E27FC236}">
                <a16:creationId xmlns:a16="http://schemas.microsoft.com/office/drawing/2014/main" id="{939F0637-4619-77A5-78EA-4C1E588DE4D9}"/>
              </a:ext>
            </a:extLst>
          </p:cNvPr>
          <p:cNvPicPr>
            <a:picLocks noChangeAspect="1"/>
          </p:cNvPicPr>
          <p:nvPr/>
        </p:nvPicPr>
        <p:blipFill>
          <a:blip r:embed="rId2"/>
          <a:srcRect l="-1154" t="-397" r="57502"/>
          <a:stretch/>
        </p:blipFill>
        <p:spPr>
          <a:xfrm>
            <a:off x="3450964" y="1820402"/>
            <a:ext cx="2943644" cy="452849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21854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103876" y="1047469"/>
            <a:ext cx="11383092" cy="769497"/>
          </a:xfrm>
        </p:spPr>
        <p:txBody>
          <a:bodyPr>
            <a:normAutofit/>
          </a:bodyPr>
          <a:lstStyle/>
          <a:p>
            <a:r>
              <a:rPr lang="en-US" sz="2900">
                <a:solidFill>
                  <a:schemeClr val="bg1"/>
                </a:solidFill>
                <a:latin typeface="Arial Black"/>
                <a:cs typeface="Arial"/>
              </a:rPr>
              <a:t>Exercise: </a:t>
            </a:r>
            <a:r>
              <a:rPr lang="en-US">
                <a:latin typeface="Arial Black"/>
                <a:cs typeface="Arial"/>
              </a:rPr>
              <a:t>Project Creation/Classification-</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46580" y="2182985"/>
            <a:ext cx="8481291" cy="418576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7"/>
            </a:pPr>
            <a:r>
              <a:rPr lang="en-US" sz="1400">
                <a:latin typeface="Arial"/>
                <a:cs typeface="Arial"/>
              </a:rPr>
              <a:t>In Step 4 "Customize Labels“, by default, few choices are already populated for you.</a:t>
            </a:r>
            <a:endParaRPr lang="en-US" sz="1400">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endParaRPr lang="en-US" sz="1400">
              <a:latin typeface="Arial"/>
              <a:ea typeface="Roboto"/>
              <a:cs typeface="Roboto"/>
            </a:endParaRPr>
          </a:p>
          <a:p>
            <a:r>
              <a:rPr lang="en-US" sz="1400">
                <a:latin typeface="Arial"/>
                <a:ea typeface="+mn-lt"/>
                <a:cs typeface="Arial"/>
              </a:rPr>
              <a:t>Add yours then remove existing ones then click the Save Config button.</a:t>
            </a:r>
          </a:p>
          <a:p>
            <a:r>
              <a:rPr lang="en-US" sz="1400">
                <a:ea typeface="Roboto"/>
                <a:cs typeface="Arial"/>
              </a:rPr>
              <a:t>We will be classifying tweets in this project so the choices we add are “positive”, “negative” and “neutral”</a:t>
            </a: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endParaRPr lang="en-US" sz="1400">
              <a:latin typeface="Arial"/>
              <a:ea typeface="+mn-lt"/>
              <a:cs typeface="Arial"/>
            </a:endParaRPr>
          </a:p>
          <a:p>
            <a:br>
              <a:rPr lang="en-US" sz="1400">
                <a:latin typeface="Arial"/>
                <a:ea typeface="+mn-lt"/>
                <a:cs typeface="Arial"/>
              </a:rPr>
            </a:br>
            <a:r>
              <a:rPr lang="en-US" sz="1400">
                <a:latin typeface="Arial"/>
                <a:ea typeface="+mn-lt"/>
                <a:cs typeface="Arial"/>
              </a:rPr>
              <a:t>This takes us to the Import page where tasks will be imported into the project.</a:t>
            </a:r>
          </a:p>
        </p:txBody>
      </p:sp>
      <p:pic>
        <p:nvPicPr>
          <p:cNvPr id="4" name="Picture 3" descr="A screenshot of a computer&#10;&#10;Description automatically generated">
            <a:extLst>
              <a:ext uri="{FF2B5EF4-FFF2-40B4-BE49-F238E27FC236}">
                <a16:creationId xmlns:a16="http://schemas.microsoft.com/office/drawing/2014/main" id="{F8C363F9-977E-72BA-5628-44736A598477}"/>
              </a:ext>
            </a:extLst>
          </p:cNvPr>
          <p:cNvPicPr>
            <a:picLocks noChangeAspect="1"/>
          </p:cNvPicPr>
          <p:nvPr/>
        </p:nvPicPr>
        <p:blipFill>
          <a:blip r:embed="rId2"/>
          <a:stretch>
            <a:fillRect/>
          </a:stretch>
        </p:blipFill>
        <p:spPr>
          <a:xfrm>
            <a:off x="3371099" y="2489785"/>
            <a:ext cx="4918410" cy="155759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781E2AB6-4B2E-5C74-FCE4-24F878C5D818}"/>
              </a:ext>
            </a:extLst>
          </p:cNvPr>
          <p:cNvPicPr>
            <a:picLocks noChangeAspect="1"/>
          </p:cNvPicPr>
          <p:nvPr/>
        </p:nvPicPr>
        <p:blipFill>
          <a:blip r:embed="rId3"/>
          <a:stretch>
            <a:fillRect/>
          </a:stretch>
        </p:blipFill>
        <p:spPr>
          <a:xfrm>
            <a:off x="3306679" y="4578517"/>
            <a:ext cx="5047248" cy="1400677"/>
          </a:xfrm>
          <a:prstGeom prst="rect">
            <a:avLst/>
          </a:prstGeom>
        </p:spPr>
      </p:pic>
    </p:spTree>
    <p:extLst>
      <p:ext uri="{BB962C8B-B14F-4D97-AF65-F5344CB8AC3E}">
        <p14:creationId xmlns:p14="http://schemas.microsoft.com/office/powerpoint/2010/main" val="2943098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4276-58F4-6D30-4868-089489619F7C}"/>
              </a:ext>
            </a:extLst>
          </p:cNvPr>
          <p:cNvSpPr>
            <a:spLocks noGrp="1"/>
          </p:cNvSpPr>
          <p:nvPr>
            <p:ph type="title"/>
          </p:nvPr>
        </p:nvSpPr>
        <p:spPr>
          <a:xfrm>
            <a:off x="1170578" y="1047469"/>
            <a:ext cx="11336054" cy="769497"/>
          </a:xfrm>
        </p:spPr>
        <p:txBody>
          <a:bodyPr>
            <a:normAutofit/>
          </a:bodyPr>
          <a:lstStyle/>
          <a:p>
            <a:r>
              <a:rPr lang="en-US" sz="2900">
                <a:solidFill>
                  <a:schemeClr val="bg1"/>
                </a:solidFill>
                <a:latin typeface="Arial Black"/>
                <a:cs typeface="Arial"/>
              </a:rPr>
              <a:t>Exercise: </a:t>
            </a:r>
            <a:r>
              <a:rPr lang="en-US">
                <a:latin typeface="Arial Black"/>
                <a:cs typeface="Arial"/>
              </a:rPr>
              <a:t>Project Creation/Classification-</a:t>
            </a:r>
            <a:r>
              <a:rPr lang="en-US" err="1">
                <a:latin typeface="Arial Black"/>
                <a:cs typeface="Arial"/>
              </a:rPr>
              <a:t>cont</a:t>
            </a:r>
            <a:r>
              <a:rPr lang="en-US">
                <a:latin typeface="Arial Black"/>
                <a:cs typeface="Arial"/>
              </a:rPr>
              <a:t> </a:t>
            </a:r>
            <a:endParaRPr lang="en-US"/>
          </a:p>
        </p:txBody>
      </p:sp>
      <p:sp>
        <p:nvSpPr>
          <p:cNvPr id="3" name="TextBox 1">
            <a:extLst>
              <a:ext uri="{FF2B5EF4-FFF2-40B4-BE49-F238E27FC236}">
                <a16:creationId xmlns:a16="http://schemas.microsoft.com/office/drawing/2014/main" id="{644ABB44-90F1-C941-4512-4620A7FCB6CE}"/>
              </a:ext>
            </a:extLst>
          </p:cNvPr>
          <p:cNvSpPr txBox="1"/>
          <p:nvPr/>
        </p:nvSpPr>
        <p:spPr>
          <a:xfrm>
            <a:off x="3217509" y="1938392"/>
            <a:ext cx="8481291" cy="298543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FF8A00"/>
              </a:buClr>
              <a:buFont typeface="Wingdings" panose="05000000000000000000" pitchFamily="2" charset="2"/>
              <a:buChar char="Ø"/>
            </a:pPr>
            <a:r>
              <a:rPr lang="en-US" sz="2000">
                <a:ea typeface="Roboto"/>
                <a:cs typeface="Arial"/>
              </a:rPr>
              <a:t>Customize how you view your choices</a:t>
            </a:r>
          </a:p>
          <a:p>
            <a:pPr>
              <a:buClr>
                <a:srgbClr val="FF8A00"/>
              </a:buClr>
            </a:pPr>
            <a:r>
              <a:rPr lang="en-US" sz="1400">
                <a:ea typeface="Roboto"/>
                <a:cs typeface="Arial"/>
              </a:rPr>
              <a:t>By default, the choices are listed vertically. If you prefer to list them horizontally, switch to Code view and add “</a:t>
            </a:r>
            <a:r>
              <a:rPr lang="en-US" sz="1400" err="1">
                <a:ea typeface="Roboto"/>
                <a:cs typeface="Arial"/>
              </a:rPr>
              <a:t>showInLine</a:t>
            </a:r>
            <a:r>
              <a:rPr lang="en-US" sz="1400">
                <a:ea typeface="Roboto"/>
                <a:cs typeface="Arial"/>
              </a:rPr>
              <a:t>” tag set to True </a:t>
            </a: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a:p>
            <a:pPr>
              <a:buClr>
                <a:srgbClr val="FF8A00"/>
              </a:buClr>
            </a:pPr>
            <a:endParaRPr lang="en-US" sz="2000">
              <a:ea typeface="Roboto"/>
              <a:cs typeface="Arial"/>
            </a:endParaRPr>
          </a:p>
        </p:txBody>
      </p:sp>
      <p:pic>
        <p:nvPicPr>
          <p:cNvPr id="11" name="Picture 10" descr="A screenshot of a computer program&#10;&#10;Description automatically generated">
            <a:extLst>
              <a:ext uri="{FF2B5EF4-FFF2-40B4-BE49-F238E27FC236}">
                <a16:creationId xmlns:a16="http://schemas.microsoft.com/office/drawing/2014/main" id="{AF58FD12-5451-9192-6D2B-2A3D1E2CFB12}"/>
              </a:ext>
            </a:extLst>
          </p:cNvPr>
          <p:cNvPicPr>
            <a:picLocks noChangeAspect="1"/>
          </p:cNvPicPr>
          <p:nvPr/>
        </p:nvPicPr>
        <p:blipFill>
          <a:blip r:embed="rId2"/>
          <a:stretch>
            <a:fillRect/>
          </a:stretch>
        </p:blipFill>
        <p:spPr>
          <a:xfrm>
            <a:off x="3227081" y="3000318"/>
            <a:ext cx="5076825" cy="2638425"/>
          </a:xfrm>
          <a:prstGeom prst="rect">
            <a:avLst/>
          </a:prstGeom>
        </p:spPr>
      </p:pic>
      <p:pic>
        <p:nvPicPr>
          <p:cNvPr id="13" name="Picture 12" descr="A close up of a logo&#10;&#10;Description automatically generated">
            <a:extLst>
              <a:ext uri="{FF2B5EF4-FFF2-40B4-BE49-F238E27FC236}">
                <a16:creationId xmlns:a16="http://schemas.microsoft.com/office/drawing/2014/main" id="{F50C28FD-6A15-EF93-8DD2-9BFFDAFF7F4D}"/>
              </a:ext>
            </a:extLst>
          </p:cNvPr>
          <p:cNvPicPr>
            <a:picLocks noChangeAspect="1"/>
          </p:cNvPicPr>
          <p:nvPr/>
        </p:nvPicPr>
        <p:blipFill>
          <a:blip r:embed="rId3"/>
          <a:stretch>
            <a:fillRect/>
          </a:stretch>
        </p:blipFill>
        <p:spPr>
          <a:xfrm>
            <a:off x="8559933" y="4783212"/>
            <a:ext cx="3141988" cy="385477"/>
          </a:xfrm>
          <a:prstGeom prst="rect">
            <a:avLst/>
          </a:prstGeom>
        </p:spPr>
      </p:pic>
      <p:pic>
        <p:nvPicPr>
          <p:cNvPr id="14" name="Picture 13" descr="A screenshot of a screen&#10;&#10;Description automatically generated">
            <a:extLst>
              <a:ext uri="{FF2B5EF4-FFF2-40B4-BE49-F238E27FC236}">
                <a16:creationId xmlns:a16="http://schemas.microsoft.com/office/drawing/2014/main" id="{AE5648DB-F976-9106-BA0A-BEEC911B6F0A}"/>
              </a:ext>
            </a:extLst>
          </p:cNvPr>
          <p:cNvPicPr>
            <a:picLocks noChangeAspect="1"/>
          </p:cNvPicPr>
          <p:nvPr/>
        </p:nvPicPr>
        <p:blipFill>
          <a:blip r:embed="rId4"/>
          <a:stretch>
            <a:fillRect/>
          </a:stretch>
        </p:blipFill>
        <p:spPr>
          <a:xfrm>
            <a:off x="8562229" y="3201892"/>
            <a:ext cx="1457325" cy="1390650"/>
          </a:xfrm>
          <a:prstGeom prst="rect">
            <a:avLst/>
          </a:prstGeom>
        </p:spPr>
      </p:pic>
    </p:spTree>
    <p:extLst>
      <p:ext uri="{BB962C8B-B14F-4D97-AF65-F5344CB8AC3E}">
        <p14:creationId xmlns:p14="http://schemas.microsoft.com/office/powerpoint/2010/main" val="3725417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2056325-B156-55B3-B828-36174C8E3D13}"/>
              </a:ext>
            </a:extLst>
          </p:cNvPr>
          <p:cNvSpPr>
            <a:spLocks noGrp="1"/>
          </p:cNvSpPr>
          <p:nvPr>
            <p:ph idx="1"/>
          </p:nvPr>
        </p:nvSpPr>
        <p:spPr>
          <a:xfrm>
            <a:off x="839788" y="1466783"/>
            <a:ext cx="9860868" cy="3708083"/>
          </a:xfrm>
        </p:spPr>
        <p:txBody>
          <a:bodyPr vert="horz" lIns="91440" tIns="45720" rIns="91440" bIns="45720" rtlCol="0" anchor="t">
            <a:normAutofit/>
          </a:bodyPr>
          <a:lstStyle/>
          <a:p>
            <a:r>
              <a:rPr lang="en-US">
                <a:ea typeface="Roboto"/>
                <a:cs typeface="Roboto"/>
              </a:rPr>
              <a:t>The screenshot below shows the import page:</a:t>
            </a:r>
          </a:p>
          <a:p>
            <a:endParaRPr lang="en-US">
              <a:ea typeface="Roboto"/>
              <a:cs typeface="Roboto"/>
            </a:endParaRPr>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841972" y="141220"/>
            <a:ext cx="10396686" cy="1325563"/>
          </a:xfrm>
        </p:spPr>
        <p:txBody>
          <a:bodyPr vert="horz" lIns="91440" tIns="45720" rIns="91440" bIns="45720" rtlCol="0" anchor="ctr">
            <a:normAutofit/>
          </a:bodyPr>
          <a:lstStyle/>
          <a:p>
            <a:r>
              <a:rPr lang="en-US" sz="4100">
                <a:latin typeface="+mj-lt"/>
                <a:cs typeface="+mj-cs"/>
              </a:rPr>
              <a:t>Task Import and Assignment</a:t>
            </a:r>
          </a:p>
        </p:txBody>
      </p:sp>
      <p:pic>
        <p:nvPicPr>
          <p:cNvPr id="3" name="Picture 2" descr="A screenshot of a computer&#10;&#10;Description automatically generated">
            <a:extLst>
              <a:ext uri="{FF2B5EF4-FFF2-40B4-BE49-F238E27FC236}">
                <a16:creationId xmlns:a16="http://schemas.microsoft.com/office/drawing/2014/main" id="{D92A83B0-728C-0F31-EC14-01C05A39FF5E}"/>
              </a:ext>
            </a:extLst>
          </p:cNvPr>
          <p:cNvPicPr>
            <a:picLocks noChangeAspect="1"/>
          </p:cNvPicPr>
          <p:nvPr/>
        </p:nvPicPr>
        <p:blipFill>
          <a:blip r:embed="rId2"/>
          <a:stretch>
            <a:fillRect/>
          </a:stretch>
        </p:blipFill>
        <p:spPr>
          <a:xfrm>
            <a:off x="1485446" y="2518343"/>
            <a:ext cx="7485197" cy="3578917"/>
          </a:xfrm>
          <a:prstGeom prst="rect">
            <a:avLst/>
          </a:prstGeom>
        </p:spPr>
      </p:pic>
    </p:spTree>
    <p:extLst>
      <p:ext uri="{BB962C8B-B14F-4D97-AF65-F5344CB8AC3E}">
        <p14:creationId xmlns:p14="http://schemas.microsoft.com/office/powerpoint/2010/main" val="3073736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55231" y="188257"/>
            <a:ext cx="7461574" cy="1382007"/>
          </a:xfrm>
        </p:spPr>
        <p:txBody>
          <a:bodyPr vert="horz" lIns="91440" tIns="45720" rIns="91440" bIns="45720" rtlCol="0" anchor="b">
            <a:normAutofit/>
          </a:bodyPr>
          <a:lstStyle/>
          <a:p>
            <a:r>
              <a:rPr lang="en-US" sz="3500">
                <a:solidFill>
                  <a:schemeClr val="bg1"/>
                </a:solidFill>
                <a:latin typeface="+mj-lt"/>
                <a:cs typeface="+mj-cs"/>
              </a:rPr>
              <a:t>Task Import and Assignment</a:t>
            </a:r>
            <a:endParaRPr lang="en-US" sz="3500">
              <a:solidFill>
                <a:schemeClr val="bg1"/>
              </a:solidFill>
              <a:latin typeface="+mj-lt"/>
            </a:endParaRPr>
          </a:p>
        </p:txBody>
      </p:sp>
      <p:sp>
        <p:nvSpPr>
          <p:cNvPr id="6" name="TextBox 5">
            <a:extLst>
              <a:ext uri="{FF2B5EF4-FFF2-40B4-BE49-F238E27FC236}">
                <a16:creationId xmlns:a16="http://schemas.microsoft.com/office/drawing/2014/main" id="{D439694D-A186-3E9B-7EA8-FA8417EE4D6C}"/>
              </a:ext>
            </a:extLst>
          </p:cNvPr>
          <p:cNvSpPr txBox="1"/>
          <p:nvPr/>
        </p:nvSpPr>
        <p:spPr>
          <a:xfrm>
            <a:off x="1295400" y="2288833"/>
            <a:ext cx="4800600" cy="371157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solidFill>
              </a:rPr>
              <a:t>Once you import the tasks, choose to Explore tasks; this takes you to the Tasks page. As a project owner you will start assigning tasks to Annotators.</a:t>
            </a:r>
          </a:p>
          <a:p>
            <a:pPr indent="-228600">
              <a:lnSpc>
                <a:spcPct val="90000"/>
              </a:lnSpc>
              <a:spcAft>
                <a:spcPts val="600"/>
              </a:spcAft>
              <a:buFont typeface="Arial" panose="020B0604020202020204" pitchFamily="34" charset="0"/>
              <a:buChar char="•"/>
            </a:pPr>
            <a:endParaRPr lang="en-US" sz="2000">
              <a:solidFill>
                <a:schemeClr val="bg1"/>
              </a:solidFill>
            </a:endParaRPr>
          </a:p>
          <a:p>
            <a:pPr indent="-228600">
              <a:lnSpc>
                <a:spcPct val="90000"/>
              </a:lnSpc>
              <a:spcAft>
                <a:spcPts val="600"/>
              </a:spcAft>
              <a:buFont typeface="Arial" panose="020B0604020202020204" pitchFamily="34" charset="0"/>
              <a:buChar char="•"/>
            </a:pPr>
            <a:endParaRPr lang="en-US" sz="2000">
              <a:solidFill>
                <a:schemeClr val="bg1"/>
              </a:solidFill>
              <a:ea typeface="Roboto"/>
              <a:cs typeface="Roboto"/>
            </a:endParaRPr>
          </a:p>
          <a:p>
            <a:pPr indent="-228600">
              <a:lnSpc>
                <a:spcPct val="90000"/>
              </a:lnSpc>
              <a:spcAft>
                <a:spcPts val="600"/>
              </a:spcAft>
              <a:buFont typeface="Arial" panose="020B0604020202020204" pitchFamily="34" charset="0"/>
              <a:buChar char="•"/>
            </a:pPr>
            <a:r>
              <a:rPr lang="en-US" sz="2000">
                <a:solidFill>
                  <a:schemeClr val="bg1"/>
                </a:solidFill>
              </a:rPr>
              <a:t>select one or more tasks, click on Assign drop down and select the name of the user to assign selected tasks. Repeat this step to continue assigning tasks.</a:t>
            </a:r>
            <a:endParaRPr lang="en-US">
              <a:solidFill>
                <a:schemeClr val="bg1"/>
              </a:solidFill>
              <a:ea typeface="Roboto"/>
              <a:cs typeface="Roboto"/>
            </a:endParaRPr>
          </a:p>
        </p:txBody>
      </p:sp>
      <p:pic>
        <p:nvPicPr>
          <p:cNvPr id="7" name="Picture 6" descr="A screenshot of a phone&#10;&#10;Description automatically generated">
            <a:extLst>
              <a:ext uri="{FF2B5EF4-FFF2-40B4-BE49-F238E27FC236}">
                <a16:creationId xmlns:a16="http://schemas.microsoft.com/office/drawing/2014/main" id="{33E7355C-1759-964C-4667-45C3671BFA1D}"/>
              </a:ext>
            </a:extLst>
          </p:cNvPr>
          <p:cNvPicPr>
            <a:picLocks noChangeAspect="1"/>
          </p:cNvPicPr>
          <p:nvPr/>
        </p:nvPicPr>
        <p:blipFill>
          <a:blip r:embed="rId2"/>
          <a:stretch>
            <a:fillRect/>
          </a:stretch>
        </p:blipFill>
        <p:spPr>
          <a:xfrm>
            <a:off x="10180749" y="1084876"/>
            <a:ext cx="1691602" cy="2784532"/>
          </a:xfrm>
          <a:prstGeom prst="rect">
            <a:avLst/>
          </a:prstGeom>
        </p:spPr>
      </p:pic>
      <p:pic>
        <p:nvPicPr>
          <p:cNvPr id="4" name="Picture 3" descr="A screenshot of a task list&#10;&#10;Description automatically generated">
            <a:extLst>
              <a:ext uri="{FF2B5EF4-FFF2-40B4-BE49-F238E27FC236}">
                <a16:creationId xmlns:a16="http://schemas.microsoft.com/office/drawing/2014/main" id="{CBC5BD8B-44EF-9D9B-26AE-720F5339DA52}"/>
              </a:ext>
            </a:extLst>
          </p:cNvPr>
          <p:cNvPicPr>
            <a:picLocks noChangeAspect="1"/>
          </p:cNvPicPr>
          <p:nvPr/>
        </p:nvPicPr>
        <p:blipFill>
          <a:blip r:embed="rId3"/>
          <a:stretch>
            <a:fillRect/>
          </a:stretch>
        </p:blipFill>
        <p:spPr>
          <a:xfrm>
            <a:off x="7099037" y="3524838"/>
            <a:ext cx="2962275" cy="3143250"/>
          </a:xfrm>
          <a:prstGeom prst="rect">
            <a:avLst/>
          </a:prstGeom>
        </p:spPr>
      </p:pic>
    </p:spTree>
    <p:extLst>
      <p:ext uri="{BB962C8B-B14F-4D97-AF65-F5344CB8AC3E}">
        <p14:creationId xmlns:p14="http://schemas.microsoft.com/office/powerpoint/2010/main" val="1599913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3305194" y="590269"/>
            <a:ext cx="5581612" cy="769497"/>
          </a:xfrm>
        </p:spPr>
        <p:txBody>
          <a:bodyPr/>
          <a:lstStyle/>
          <a:p>
            <a:r>
              <a:rPr lang="en-US"/>
              <a:t>Outline</a:t>
            </a:r>
            <a:endParaRPr lang="ru-RU"/>
          </a:p>
        </p:txBody>
      </p:sp>
      <p:sp>
        <p:nvSpPr>
          <p:cNvPr id="4" name="Rectangle 4">
            <a:extLst>
              <a:ext uri="{FF2B5EF4-FFF2-40B4-BE49-F238E27FC236}">
                <a16:creationId xmlns:a16="http://schemas.microsoft.com/office/drawing/2014/main" id="{B33933B1-060C-45A9-A3AE-9B314BBF03C5}"/>
              </a:ext>
            </a:extLst>
          </p:cNvPr>
          <p:cNvSpPr/>
          <p:nvPr/>
        </p:nvSpPr>
        <p:spPr>
          <a:xfrm>
            <a:off x="3342159" y="1359766"/>
            <a:ext cx="8302994" cy="4093428"/>
          </a:xfrm>
          <a:prstGeom prst="rect">
            <a:avLst/>
          </a:prstGeom>
        </p:spPr>
        <p:txBody>
          <a:bodyPr wrap="square" lIns="60960" tIns="30480" rIns="60960" bIns="30480" anchor="t">
            <a:spAutoFit/>
          </a:bodyPr>
          <a:lstStyle/>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1.</a:t>
            </a:r>
            <a:r>
              <a:rPr lang="en-US" sz="2400">
                <a:solidFill>
                  <a:schemeClr val="bg1">
                    <a:lumMod val="90000"/>
                  </a:schemeClr>
                </a:solidFill>
                <a:latin typeface="Roboto Black" panose="02000000000000000000" pitchFamily="2" charset="0"/>
                <a:ea typeface="Roboto Black" panose="02000000000000000000" pitchFamily="2" charset="0"/>
              </a:rPr>
              <a:t> Introduction to Text Annotation</a:t>
            </a:r>
          </a:p>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2. </a:t>
            </a:r>
            <a:r>
              <a:rPr lang="en-US" sz="2400">
                <a:solidFill>
                  <a:schemeClr val="bg1">
                    <a:lumMod val="90000"/>
                  </a:schemeClr>
                </a:solidFill>
                <a:latin typeface="Roboto Black" panose="02000000000000000000" pitchFamily="2" charset="0"/>
                <a:ea typeface="Roboto Black" panose="02000000000000000000" pitchFamily="2" charset="0"/>
              </a:rPr>
              <a:t>Manual Annotation</a:t>
            </a:r>
          </a:p>
          <a:p>
            <a:pPr>
              <a:lnSpc>
                <a:spcPct val="150000"/>
              </a:lnSpc>
              <a:spcBef>
                <a:spcPts val="600"/>
              </a:spcBef>
              <a:spcAft>
                <a:spcPts val="600"/>
              </a:spcAft>
            </a:pPr>
            <a:r>
              <a:rPr lang="en-US" sz="2400" b="1">
                <a:solidFill>
                  <a:srgbClr val="FF8A00"/>
                </a:solidFill>
                <a:latin typeface="Roboto Black" panose="02000000000000000000" pitchFamily="2" charset="0"/>
                <a:ea typeface="Roboto Black" panose="02000000000000000000" pitchFamily="2" charset="0"/>
              </a:rPr>
              <a:t>3. </a:t>
            </a:r>
            <a:r>
              <a:rPr lang="en-US" sz="2400">
                <a:solidFill>
                  <a:schemeClr val="accent1"/>
                </a:solidFill>
                <a:latin typeface="Roboto Black" panose="02000000000000000000" pitchFamily="2" charset="0"/>
                <a:ea typeface="Roboto Black" panose="02000000000000000000" pitchFamily="2" charset="0"/>
              </a:rPr>
              <a:t>Annotation Guidelines</a:t>
            </a:r>
          </a:p>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4. </a:t>
            </a:r>
            <a:r>
              <a:rPr lang="en-US" sz="2400">
                <a:solidFill>
                  <a:schemeClr val="bg1">
                    <a:lumMod val="90000"/>
                  </a:schemeClr>
                </a:solidFill>
                <a:latin typeface="Roboto Black" panose="02000000000000000000" pitchFamily="2" charset="0"/>
                <a:ea typeface="Roboto Black" panose="02000000000000000000" pitchFamily="2" charset="0"/>
              </a:rPr>
              <a:t>Project Setup and Management</a:t>
            </a:r>
          </a:p>
          <a:p>
            <a:pPr>
              <a:lnSpc>
                <a:spcPct val="150000"/>
              </a:lnSpc>
              <a:spcBef>
                <a:spcPts val="600"/>
              </a:spcBef>
              <a:spcAft>
                <a:spcPts val="600"/>
              </a:spcAft>
            </a:pPr>
            <a:r>
              <a:rPr lang="en-US" sz="2400" b="1">
                <a:solidFill>
                  <a:schemeClr val="bg1">
                    <a:lumMod val="90000"/>
                  </a:schemeClr>
                </a:solidFill>
                <a:latin typeface="Roboto Black" panose="02000000000000000000" pitchFamily="2" charset="0"/>
                <a:ea typeface="Roboto Black" panose="02000000000000000000" pitchFamily="2" charset="0"/>
              </a:rPr>
              <a:t>5. </a:t>
            </a:r>
            <a:r>
              <a:rPr lang="en-US" sz="2400" err="1">
                <a:solidFill>
                  <a:schemeClr val="bg1">
                    <a:lumMod val="90000"/>
                  </a:schemeClr>
                </a:solidFill>
                <a:latin typeface="Roboto Black" panose="02000000000000000000" pitchFamily="2" charset="0"/>
                <a:ea typeface="Roboto Black" panose="02000000000000000000" pitchFamily="2" charset="0"/>
              </a:rPr>
              <a:t>Preannotations</a:t>
            </a:r>
            <a:endParaRPr lang="en-US" sz="2400">
              <a:solidFill>
                <a:schemeClr val="bg1">
                  <a:lumMod val="90000"/>
                </a:schemeClr>
              </a:solidFill>
              <a:latin typeface="Roboto Black" panose="02000000000000000000" pitchFamily="2" charset="0"/>
              <a:ea typeface="Roboto Black" panose="02000000000000000000" pitchFamily="2" charset="0"/>
            </a:endParaRPr>
          </a:p>
          <a:p>
            <a:pPr>
              <a:lnSpc>
                <a:spcPct val="150000"/>
              </a:lnSpc>
              <a:spcBef>
                <a:spcPts val="600"/>
              </a:spcBef>
              <a:spcAft>
                <a:spcPts val="600"/>
              </a:spcAft>
            </a:pPr>
            <a:r>
              <a:rPr lang="en-US" sz="2400">
                <a:solidFill>
                  <a:schemeClr val="bg1">
                    <a:lumMod val="90000"/>
                  </a:schemeClr>
                </a:solidFill>
                <a:latin typeface="Roboto Black" panose="02000000000000000000" pitchFamily="2" charset="0"/>
                <a:ea typeface="Roboto Black" panose="02000000000000000000" pitchFamily="2" charset="0"/>
              </a:rPr>
              <a:t>6. Conclusions and further resources </a:t>
            </a:r>
          </a:p>
        </p:txBody>
      </p:sp>
    </p:spTree>
    <p:extLst>
      <p:ext uri="{BB962C8B-B14F-4D97-AF65-F5344CB8AC3E}">
        <p14:creationId xmlns:p14="http://schemas.microsoft.com/office/powerpoint/2010/main" val="1980678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3950120" y="1047469"/>
            <a:ext cx="5581612" cy="769497"/>
          </a:xfrm>
        </p:spPr>
        <p:txBody>
          <a:bodyPr/>
          <a:lstStyle/>
          <a:p>
            <a:r>
              <a:rPr lang="en-US"/>
              <a:t>Contents</a:t>
            </a:r>
            <a:endParaRPr lang="ru-RU"/>
          </a:p>
        </p:txBody>
      </p:sp>
      <p:sp>
        <p:nvSpPr>
          <p:cNvPr id="4" name="Rectangle 4">
            <a:extLst>
              <a:ext uri="{FF2B5EF4-FFF2-40B4-BE49-F238E27FC236}">
                <a16:creationId xmlns:a16="http://schemas.microsoft.com/office/drawing/2014/main" id="{B33933B1-060C-45A9-A3AE-9B314BBF03C5}"/>
              </a:ext>
            </a:extLst>
          </p:cNvPr>
          <p:cNvSpPr/>
          <p:nvPr/>
        </p:nvSpPr>
        <p:spPr>
          <a:xfrm>
            <a:off x="4328772" y="1797836"/>
            <a:ext cx="4257106" cy="691471"/>
          </a:xfrm>
          <a:prstGeom prst="rect">
            <a:avLst/>
          </a:prstGeom>
        </p:spPr>
        <p:txBody>
          <a:bodyPr wrap="square" lIns="60960" tIns="30480" rIns="60960" bIns="30480" anchor="t">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Stakeholders and Roles</a:t>
            </a:r>
            <a:endParaRPr lang="ru-RU" sz="2400">
              <a:solidFill>
                <a:schemeClr val="accent1"/>
              </a:solidFill>
              <a:latin typeface="Roboto Medium" panose="02000000000000000000" pitchFamily="2" charset="0"/>
              <a:ea typeface="Roboto Medium" panose="02000000000000000000" pitchFamily="2" charset="0"/>
            </a:endParaRPr>
          </a:p>
        </p:txBody>
      </p:sp>
      <p:sp>
        <p:nvSpPr>
          <p:cNvPr id="5" name="Прямоугольник 4">
            <a:extLst>
              <a:ext uri="{FF2B5EF4-FFF2-40B4-BE49-F238E27FC236}">
                <a16:creationId xmlns:a16="http://schemas.microsoft.com/office/drawing/2014/main" id="{54DCF235-BDA9-42A9-8F6F-ED14F47D82E6}"/>
              </a:ext>
            </a:extLst>
          </p:cNvPr>
          <p:cNvSpPr/>
          <p:nvPr/>
        </p:nvSpPr>
        <p:spPr>
          <a:xfrm>
            <a:off x="4328772" y="2518961"/>
            <a:ext cx="4396128" cy="727571"/>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Structure and Content of AG </a:t>
            </a:r>
          </a:p>
        </p:txBody>
      </p:sp>
      <p:sp>
        <p:nvSpPr>
          <p:cNvPr id="6" name="Прямоугольник 5">
            <a:extLst>
              <a:ext uri="{FF2B5EF4-FFF2-40B4-BE49-F238E27FC236}">
                <a16:creationId xmlns:a16="http://schemas.microsoft.com/office/drawing/2014/main" id="{57FE4BC3-B114-41D3-A397-ACB403DBCD55}"/>
              </a:ext>
            </a:extLst>
          </p:cNvPr>
          <p:cNvSpPr/>
          <p:nvPr/>
        </p:nvSpPr>
        <p:spPr>
          <a:xfrm>
            <a:off x="4328772" y="3210432"/>
            <a:ext cx="3026828" cy="722249"/>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Best Practices</a:t>
            </a:r>
          </a:p>
        </p:txBody>
      </p:sp>
      <p:sp>
        <p:nvSpPr>
          <p:cNvPr id="7" name="Rectangle 4">
            <a:extLst>
              <a:ext uri="{FF2B5EF4-FFF2-40B4-BE49-F238E27FC236}">
                <a16:creationId xmlns:a16="http://schemas.microsoft.com/office/drawing/2014/main" id="{3F93B7C8-E1E7-4E5C-BE6C-8695CEBFD725}"/>
              </a:ext>
            </a:extLst>
          </p:cNvPr>
          <p:cNvSpPr/>
          <p:nvPr/>
        </p:nvSpPr>
        <p:spPr>
          <a:xfrm>
            <a:off x="3954809" y="1787521"/>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1.</a:t>
            </a:r>
            <a:endParaRPr lang="ru-RU" sz="2400" b="1">
              <a:solidFill>
                <a:srgbClr val="FF8A00"/>
              </a:solidFill>
              <a:latin typeface="Roboto Black" panose="02000000000000000000" pitchFamily="2" charset="0"/>
              <a:ea typeface="Roboto Black" panose="02000000000000000000" pitchFamily="2" charset="0"/>
            </a:endParaRPr>
          </a:p>
        </p:txBody>
      </p:sp>
      <p:sp>
        <p:nvSpPr>
          <p:cNvPr id="8" name="Rectangle 4">
            <a:extLst>
              <a:ext uri="{FF2B5EF4-FFF2-40B4-BE49-F238E27FC236}">
                <a16:creationId xmlns:a16="http://schemas.microsoft.com/office/drawing/2014/main" id="{995B4195-7115-497C-B95F-961B430AC65E}"/>
              </a:ext>
            </a:extLst>
          </p:cNvPr>
          <p:cNvSpPr/>
          <p:nvPr/>
        </p:nvSpPr>
        <p:spPr>
          <a:xfrm>
            <a:off x="3954808" y="2499622"/>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2.</a:t>
            </a:r>
            <a:endParaRPr lang="ru-RU" sz="2400" b="1">
              <a:solidFill>
                <a:srgbClr val="FF8A00"/>
              </a:solidFill>
              <a:latin typeface="Roboto Black" panose="02000000000000000000" pitchFamily="2" charset="0"/>
              <a:ea typeface="Roboto Black" panose="02000000000000000000" pitchFamily="2" charset="0"/>
            </a:endParaRPr>
          </a:p>
        </p:txBody>
      </p:sp>
      <p:sp>
        <p:nvSpPr>
          <p:cNvPr id="9" name="Rectangle 4">
            <a:extLst>
              <a:ext uri="{FF2B5EF4-FFF2-40B4-BE49-F238E27FC236}">
                <a16:creationId xmlns:a16="http://schemas.microsoft.com/office/drawing/2014/main" id="{4A72539F-007E-409C-82B7-B767833064CA}"/>
              </a:ext>
            </a:extLst>
          </p:cNvPr>
          <p:cNvSpPr/>
          <p:nvPr/>
        </p:nvSpPr>
        <p:spPr>
          <a:xfrm>
            <a:off x="3950119" y="3175703"/>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3.</a:t>
            </a:r>
            <a:endParaRPr lang="ru-RU" sz="2400" b="1">
              <a:solidFill>
                <a:srgbClr val="FF8A00"/>
              </a:solidFill>
              <a:latin typeface="Roboto Black" panose="02000000000000000000" pitchFamily="2" charset="0"/>
              <a:ea typeface="Roboto Black" panose="02000000000000000000" pitchFamily="2" charset="0"/>
            </a:endParaRPr>
          </a:p>
        </p:txBody>
      </p:sp>
      <p:sp>
        <p:nvSpPr>
          <p:cNvPr id="10" name="Rectangle 4">
            <a:extLst>
              <a:ext uri="{FF2B5EF4-FFF2-40B4-BE49-F238E27FC236}">
                <a16:creationId xmlns:a16="http://schemas.microsoft.com/office/drawing/2014/main" id="{384EEBCC-4E2F-468A-BFF8-6EBAFFCCD6D6}"/>
              </a:ext>
            </a:extLst>
          </p:cNvPr>
          <p:cNvSpPr/>
          <p:nvPr/>
        </p:nvSpPr>
        <p:spPr>
          <a:xfrm>
            <a:off x="3954808" y="3842570"/>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4.</a:t>
            </a:r>
            <a:endParaRPr lang="ru-RU" sz="2400" b="1">
              <a:solidFill>
                <a:srgbClr val="FF8A00"/>
              </a:solidFill>
              <a:latin typeface="Roboto Black" panose="02000000000000000000" pitchFamily="2" charset="0"/>
              <a:ea typeface="Roboto Black" panose="02000000000000000000" pitchFamily="2" charset="0"/>
            </a:endParaRPr>
          </a:p>
        </p:txBody>
      </p:sp>
      <p:sp>
        <p:nvSpPr>
          <p:cNvPr id="11" name="Прямоугольник 11">
            <a:extLst>
              <a:ext uri="{FF2B5EF4-FFF2-40B4-BE49-F238E27FC236}">
                <a16:creationId xmlns:a16="http://schemas.microsoft.com/office/drawing/2014/main" id="{5486532B-9868-47AE-8302-E9AF54FD20F7}"/>
              </a:ext>
            </a:extLst>
          </p:cNvPr>
          <p:cNvSpPr/>
          <p:nvPr/>
        </p:nvSpPr>
        <p:spPr>
          <a:xfrm>
            <a:off x="4328772" y="3847835"/>
            <a:ext cx="4162852" cy="723275"/>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Annotation Errors</a:t>
            </a:r>
          </a:p>
        </p:txBody>
      </p:sp>
      <p:sp>
        <p:nvSpPr>
          <p:cNvPr id="12" name="Прямоугольник 11">
            <a:extLst>
              <a:ext uri="{FF2B5EF4-FFF2-40B4-BE49-F238E27FC236}">
                <a16:creationId xmlns:a16="http://schemas.microsoft.com/office/drawing/2014/main" id="{A1E57605-0576-4A15-9564-B5CF977FCD08}"/>
              </a:ext>
            </a:extLst>
          </p:cNvPr>
          <p:cNvSpPr/>
          <p:nvPr/>
        </p:nvSpPr>
        <p:spPr>
          <a:xfrm>
            <a:off x="4328772" y="4539306"/>
            <a:ext cx="4949574" cy="723275"/>
          </a:xfrm>
          <a:prstGeom prst="rect">
            <a:avLst/>
          </a:prstGeom>
        </p:spPr>
        <p:txBody>
          <a:bodyPr wrap="square">
            <a:spAutoFit/>
          </a:bodyPr>
          <a:lstStyle/>
          <a:p>
            <a:pPr>
              <a:lnSpc>
                <a:spcPct val="200000"/>
              </a:lnSpc>
              <a:spcBef>
                <a:spcPts val="600"/>
              </a:spcBef>
              <a:spcAft>
                <a:spcPts val="600"/>
              </a:spcAft>
            </a:pPr>
            <a:r>
              <a:rPr lang="en-US" sz="2400">
                <a:solidFill>
                  <a:schemeClr val="accent1"/>
                </a:solidFill>
                <a:latin typeface="Roboto Medium" panose="02000000000000000000" pitchFamily="2" charset="0"/>
                <a:ea typeface="Roboto Medium" panose="02000000000000000000" pitchFamily="2" charset="0"/>
              </a:rPr>
              <a:t>Project Analysis</a:t>
            </a:r>
          </a:p>
        </p:txBody>
      </p:sp>
      <p:sp>
        <p:nvSpPr>
          <p:cNvPr id="13" name="Rectangle 4">
            <a:extLst>
              <a:ext uri="{FF2B5EF4-FFF2-40B4-BE49-F238E27FC236}">
                <a16:creationId xmlns:a16="http://schemas.microsoft.com/office/drawing/2014/main" id="{45501F82-3A51-4844-A761-DE8A797C7C84}"/>
              </a:ext>
            </a:extLst>
          </p:cNvPr>
          <p:cNvSpPr/>
          <p:nvPr/>
        </p:nvSpPr>
        <p:spPr>
          <a:xfrm>
            <a:off x="3981379" y="4542248"/>
            <a:ext cx="472907" cy="691471"/>
          </a:xfrm>
          <a:prstGeom prst="rect">
            <a:avLst/>
          </a:prstGeom>
        </p:spPr>
        <p:txBody>
          <a:bodyPr wrap="square" lIns="60960" tIns="30480" rIns="60960" bIns="30480" anchor="t">
            <a:spAutoFit/>
          </a:bodyPr>
          <a:lstStyle/>
          <a:p>
            <a:pPr>
              <a:lnSpc>
                <a:spcPct val="200000"/>
              </a:lnSpc>
            </a:pPr>
            <a:r>
              <a:rPr lang="en-US" sz="2400" b="1">
                <a:solidFill>
                  <a:srgbClr val="FF8A00"/>
                </a:solidFill>
                <a:latin typeface="Roboto Black" panose="02000000000000000000" pitchFamily="2" charset="0"/>
                <a:ea typeface="Roboto Black" panose="02000000000000000000" pitchFamily="2" charset="0"/>
              </a:rPr>
              <a:t>5.</a:t>
            </a:r>
            <a:endParaRPr lang="ru-RU" sz="2400" b="1">
              <a:solidFill>
                <a:srgbClr val="FF8A00"/>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416630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p:txBody>
          <a:bodyPr/>
          <a:lstStyle/>
          <a:p>
            <a:r>
              <a:rPr lang="en-US"/>
              <a:t>Stakeholders and Roles</a:t>
            </a:r>
            <a:endParaRPr lang="ru-RU"/>
          </a:p>
        </p:txBody>
      </p:sp>
    </p:spTree>
    <p:extLst>
      <p:ext uri="{BB962C8B-B14F-4D97-AF65-F5344CB8AC3E}">
        <p14:creationId xmlns:p14="http://schemas.microsoft.com/office/powerpoint/2010/main" val="4283109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normAutofit/>
          </a:bodyPr>
          <a:lstStyle/>
          <a:p>
            <a:r>
              <a:rPr lang="en-US" sz="3000">
                <a:solidFill>
                  <a:schemeClr val="bg1"/>
                </a:solidFill>
              </a:rPr>
              <a:t>Stakeholders and Roles</a:t>
            </a:r>
            <a:endParaRPr lang="en-US">
              <a:solidFill>
                <a:schemeClr val="bg1"/>
              </a:solidFill>
            </a:endParaRPr>
          </a:p>
        </p:txBody>
      </p:sp>
      <p:sp>
        <p:nvSpPr>
          <p:cNvPr id="2" name="Text Placeholder 1">
            <a:extLst>
              <a:ext uri="{FF2B5EF4-FFF2-40B4-BE49-F238E27FC236}">
                <a16:creationId xmlns:a16="http://schemas.microsoft.com/office/drawing/2014/main" id="{46503E29-956E-2623-D9CC-341E13679EBF}"/>
              </a:ext>
            </a:extLst>
          </p:cNvPr>
          <p:cNvSpPr>
            <a:spLocks noGrp="1"/>
          </p:cNvSpPr>
          <p:nvPr>
            <p:ph type="body" idx="22"/>
          </p:nvPr>
        </p:nvSpPr>
        <p:spPr>
          <a:xfrm>
            <a:off x="-154125" y="3117957"/>
            <a:ext cx="6281385" cy="2913184"/>
          </a:xfrm>
        </p:spPr>
        <p:txBody>
          <a:bodyPr>
            <a:normAutofit fontScale="92500" lnSpcReduction="10000"/>
          </a:bodyPr>
          <a:lstStyle/>
          <a:p>
            <a:pPr marL="228600" indent="0" algn="ctr">
              <a:buNone/>
            </a:pPr>
            <a:r>
              <a:rPr lang="en-US" b="1"/>
              <a:t>Annotator Lead</a:t>
            </a:r>
            <a:endParaRPr lang="en-US" b="1">
              <a:ea typeface="Roboto"/>
              <a:cs typeface="Roboto"/>
            </a:endParaRPr>
          </a:p>
          <a:p>
            <a:pPr marL="228600" indent="0" algn="ctr">
              <a:buNone/>
            </a:pPr>
            <a:endParaRPr lang="en-US" b="1">
              <a:solidFill>
                <a:srgbClr val="536B76"/>
              </a:solidFill>
              <a:ea typeface="+mn-lt"/>
              <a:cs typeface="+mn-lt"/>
            </a:endParaRPr>
          </a:p>
          <a:p>
            <a:pPr>
              <a:buFont typeface="Arial"/>
              <a:buChar char="•"/>
            </a:pPr>
            <a:r>
              <a:rPr lang="en-US">
                <a:solidFill>
                  <a:srgbClr val="536B76"/>
                </a:solidFill>
                <a:ea typeface="+mn-lt"/>
                <a:cs typeface="+mn-lt"/>
              </a:rPr>
              <a:t>oversees the entire project - &gt; guidelines align with the project's objectives</a:t>
            </a:r>
          </a:p>
          <a:p>
            <a:pPr>
              <a:buFont typeface="Arial"/>
              <a:buChar char="•"/>
            </a:pPr>
            <a:endParaRPr lang="en-US">
              <a:solidFill>
                <a:srgbClr val="536B76"/>
              </a:solidFill>
              <a:ea typeface="Roboto"/>
              <a:cs typeface="Roboto"/>
            </a:endParaRPr>
          </a:p>
          <a:p>
            <a:pPr>
              <a:buFont typeface="Arial"/>
              <a:buChar char="•"/>
            </a:pPr>
            <a:r>
              <a:rPr lang="en-US">
                <a:solidFill>
                  <a:srgbClr val="536B76"/>
                </a:solidFill>
                <a:ea typeface="Roboto"/>
                <a:cs typeface="Roboto"/>
              </a:rPr>
              <a:t>keeps track of changes with a Change Log</a:t>
            </a:r>
          </a:p>
          <a:p>
            <a:pPr>
              <a:buFont typeface="Arial"/>
              <a:buChar char="•"/>
            </a:pPr>
            <a:endParaRPr lang="en-US">
              <a:solidFill>
                <a:srgbClr val="536B76"/>
              </a:solidFill>
              <a:ea typeface="Roboto"/>
              <a:cs typeface="Roboto"/>
            </a:endParaRPr>
          </a:p>
          <a:p>
            <a:pPr>
              <a:buFont typeface="Arial"/>
              <a:buChar char="•"/>
            </a:pPr>
            <a:r>
              <a:rPr lang="en-US">
                <a:solidFill>
                  <a:srgbClr val="536B76"/>
                </a:solidFill>
                <a:ea typeface="Roboto"/>
                <a:cs typeface="Roboto"/>
              </a:rPr>
              <a:t>manager role in projects</a:t>
            </a:r>
          </a:p>
          <a:p>
            <a:pPr marL="228600" indent="0">
              <a:buNone/>
            </a:pPr>
            <a:endParaRPr lang="en-US">
              <a:solidFill>
                <a:srgbClr val="536B76"/>
              </a:solidFill>
              <a:ea typeface="Roboto"/>
              <a:cs typeface="Roboto"/>
            </a:endParaRPr>
          </a:p>
          <a:p>
            <a:pPr>
              <a:buFont typeface="Arial"/>
              <a:buChar char="•"/>
            </a:pPr>
            <a:endParaRPr lang="en-US">
              <a:solidFill>
                <a:srgbClr val="536B76"/>
              </a:solidFill>
              <a:ea typeface="Roboto"/>
              <a:cs typeface="Roboto"/>
            </a:endParaRPr>
          </a:p>
        </p:txBody>
      </p:sp>
      <p:sp>
        <p:nvSpPr>
          <p:cNvPr id="4" name="Text Placeholder 3">
            <a:extLst>
              <a:ext uri="{FF2B5EF4-FFF2-40B4-BE49-F238E27FC236}">
                <a16:creationId xmlns:a16="http://schemas.microsoft.com/office/drawing/2014/main" id="{4E9F3F5E-CAF3-99CF-2083-3CD064E54A75}"/>
              </a:ext>
            </a:extLst>
          </p:cNvPr>
          <p:cNvSpPr>
            <a:spLocks noGrp="1"/>
          </p:cNvSpPr>
          <p:nvPr>
            <p:ph type="body" idx="24"/>
          </p:nvPr>
        </p:nvSpPr>
        <p:spPr>
          <a:xfrm>
            <a:off x="6184238" y="3117956"/>
            <a:ext cx="5699699" cy="2918589"/>
          </a:xfrm>
        </p:spPr>
        <p:txBody>
          <a:bodyPr>
            <a:normAutofit/>
          </a:bodyPr>
          <a:lstStyle/>
          <a:p>
            <a:pPr marL="228600" indent="0" algn="ctr">
              <a:buNone/>
            </a:pPr>
            <a:r>
              <a:rPr lang="en-US" b="1"/>
              <a:t>Annotators</a:t>
            </a:r>
          </a:p>
          <a:p>
            <a:pPr marL="228600" indent="0" algn="ctr">
              <a:buNone/>
            </a:pPr>
            <a:endParaRPr lang="en-US" b="1">
              <a:ea typeface="Roboto"/>
              <a:cs typeface="Roboto"/>
            </a:endParaRPr>
          </a:p>
          <a:p>
            <a:r>
              <a:rPr lang="en-US">
                <a:ea typeface="Roboto"/>
                <a:cs typeface="Roboto"/>
              </a:rPr>
              <a:t>usually medical professionals (MDs, nurses etc.)</a:t>
            </a:r>
          </a:p>
          <a:p>
            <a:endParaRPr lang="en-US">
              <a:ea typeface="Roboto"/>
              <a:cs typeface="Roboto"/>
            </a:endParaRPr>
          </a:p>
          <a:p>
            <a:r>
              <a:rPr lang="en-US">
                <a:ea typeface="Roboto"/>
                <a:cs typeface="Roboto"/>
              </a:rPr>
              <a:t>assess/curate data/</a:t>
            </a:r>
            <a:r>
              <a:rPr lang="en-US">
                <a:ea typeface="+mn-lt"/>
                <a:cs typeface="+mn-lt"/>
              </a:rPr>
              <a:t>annotate</a:t>
            </a:r>
          </a:p>
          <a:p>
            <a:endParaRPr lang="en-US">
              <a:ea typeface="Roboto"/>
              <a:cs typeface="Roboto"/>
            </a:endParaRPr>
          </a:p>
          <a:p>
            <a:r>
              <a:rPr lang="en-US">
                <a:ea typeface="Roboto"/>
                <a:cs typeface="Roboto"/>
              </a:rPr>
              <a:t>annotator/reviewer role in projects</a:t>
            </a:r>
          </a:p>
          <a:p>
            <a:endParaRPr lang="en-US">
              <a:ea typeface="Roboto"/>
              <a:cs typeface="Roboto"/>
            </a:endParaRPr>
          </a:p>
          <a:p>
            <a:pPr marL="228600" indent="0" algn="ctr">
              <a:buNone/>
            </a:pPr>
            <a:endParaRPr lang="en-US" b="1">
              <a:ea typeface="Roboto"/>
              <a:cs typeface="Roboto"/>
            </a:endParaRPr>
          </a:p>
        </p:txBody>
      </p:sp>
    </p:spTree>
    <p:extLst>
      <p:ext uri="{BB962C8B-B14F-4D97-AF65-F5344CB8AC3E}">
        <p14:creationId xmlns:p14="http://schemas.microsoft.com/office/powerpoint/2010/main" val="347317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2070847" y="903274"/>
            <a:ext cx="10027569" cy="1325563"/>
          </a:xfrm>
        </p:spPr>
        <p:txBody>
          <a:bodyPr>
            <a:normAutofit/>
          </a:bodyPr>
          <a:lstStyle/>
          <a:p>
            <a:r>
              <a:rPr lang="en-US" sz="3000">
                <a:solidFill>
                  <a:schemeClr val="bg1"/>
                </a:solidFill>
              </a:rPr>
              <a:t>Why is </a:t>
            </a:r>
            <a:r>
              <a:rPr lang="en-US" sz="3000"/>
              <a:t>Data Annotation Crucial for NLP?</a:t>
            </a:r>
            <a:endParaRPr lang="ru-RU" sz="3000"/>
          </a:p>
        </p:txBody>
      </p:sp>
      <p:sp>
        <p:nvSpPr>
          <p:cNvPr id="23" name="Объект 22">
            <a:extLst>
              <a:ext uri="{FF2B5EF4-FFF2-40B4-BE49-F238E27FC236}">
                <a16:creationId xmlns:a16="http://schemas.microsoft.com/office/drawing/2014/main" id="{21F8EFEC-A99F-4206-BEEE-4E5F7D41170A}"/>
              </a:ext>
            </a:extLst>
          </p:cNvPr>
          <p:cNvSpPr>
            <a:spLocks noGrp="1"/>
          </p:cNvSpPr>
          <p:nvPr>
            <p:ph idx="1"/>
          </p:nvPr>
        </p:nvSpPr>
        <p:spPr>
          <a:xfrm>
            <a:off x="3824947" y="2010628"/>
            <a:ext cx="7780273" cy="3727621"/>
          </a:xfrm>
        </p:spPr>
        <p:txBody>
          <a:bodyPr>
            <a:normAutofit/>
          </a:bodyPr>
          <a:lstStyle/>
          <a:p>
            <a:pPr>
              <a:lnSpc>
                <a:spcPct val="100000"/>
              </a:lnSpc>
            </a:pPr>
            <a:r>
              <a:rPr lang="en-US" dirty="0"/>
              <a:t>Transforming unstructured data into </a:t>
            </a:r>
            <a:r>
              <a:rPr lang="en-US" b="1" dirty="0"/>
              <a:t>structured</a:t>
            </a:r>
            <a:r>
              <a:rPr lang="en-US" dirty="0"/>
              <a:t> format.</a:t>
            </a:r>
          </a:p>
          <a:p>
            <a:pPr>
              <a:lnSpc>
                <a:spcPct val="100000"/>
              </a:lnSpc>
            </a:pPr>
            <a:r>
              <a:rPr lang="en-US" dirty="0"/>
              <a:t>Providing "ground truth" for model training and validation.</a:t>
            </a:r>
          </a:p>
          <a:p>
            <a:pPr>
              <a:lnSpc>
                <a:spcPct val="100000"/>
              </a:lnSpc>
            </a:pPr>
            <a:r>
              <a:rPr lang="en-US" dirty="0"/>
              <a:t>Enhancing the performance of NLP models.</a:t>
            </a:r>
          </a:p>
          <a:p>
            <a:pPr>
              <a:lnSpc>
                <a:spcPct val="100000"/>
              </a:lnSpc>
            </a:pPr>
            <a:r>
              <a:rPr lang="en-US" dirty="0"/>
              <a:t>Ensuring models understand context, sentiment, entities, etc.</a:t>
            </a:r>
          </a:p>
          <a:p>
            <a:pPr>
              <a:lnSpc>
                <a:spcPct val="100000"/>
              </a:lnSpc>
            </a:pPr>
            <a:r>
              <a:rPr lang="en-US" dirty="0"/>
              <a:t>A way of transferring annotators knowledge and experience to models. </a:t>
            </a:r>
          </a:p>
          <a:p>
            <a:pPr>
              <a:lnSpc>
                <a:spcPct val="100000"/>
              </a:lnSpc>
            </a:pPr>
            <a:endParaRPr lang="en-US" dirty="0"/>
          </a:p>
          <a:p>
            <a:pPr>
              <a:lnSpc>
                <a:spcPct val="100000"/>
              </a:lnSpc>
            </a:pPr>
            <a:endParaRPr lang="en-US" dirty="0"/>
          </a:p>
          <a:p>
            <a:pPr>
              <a:lnSpc>
                <a:spcPct val="100000"/>
              </a:lnSpc>
            </a:pPr>
            <a:r>
              <a:rPr lang="en-US" b="1" dirty="0"/>
              <a:t>The resulting models can only be as good as the training data.</a:t>
            </a:r>
            <a:endParaRPr lang="ru-RU" b="1" dirty="0"/>
          </a:p>
        </p:txBody>
      </p:sp>
    </p:spTree>
    <p:extLst>
      <p:ext uri="{BB962C8B-B14F-4D97-AF65-F5344CB8AC3E}">
        <p14:creationId xmlns:p14="http://schemas.microsoft.com/office/powerpoint/2010/main" val="601188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normAutofit/>
          </a:bodyPr>
          <a:lstStyle/>
          <a:p>
            <a:r>
              <a:rPr lang="en-US" sz="3000">
                <a:solidFill>
                  <a:schemeClr val="bg1"/>
                </a:solidFill>
              </a:rPr>
              <a:t>Stakeholders and Roles</a:t>
            </a:r>
            <a:endParaRPr lang="en-US">
              <a:solidFill>
                <a:schemeClr val="bg1"/>
              </a:solidFill>
            </a:endParaRPr>
          </a:p>
        </p:txBody>
      </p:sp>
      <p:sp>
        <p:nvSpPr>
          <p:cNvPr id="6" name="Text Placeholder 5">
            <a:extLst>
              <a:ext uri="{FF2B5EF4-FFF2-40B4-BE49-F238E27FC236}">
                <a16:creationId xmlns:a16="http://schemas.microsoft.com/office/drawing/2014/main" id="{C5B2DA4E-7CFF-F8AD-EE32-C8B1C08DFA61}"/>
              </a:ext>
            </a:extLst>
          </p:cNvPr>
          <p:cNvSpPr>
            <a:spLocks noGrp="1"/>
          </p:cNvSpPr>
          <p:nvPr>
            <p:ph type="body" idx="25"/>
          </p:nvPr>
        </p:nvSpPr>
        <p:spPr>
          <a:xfrm>
            <a:off x="-143675" y="2865299"/>
            <a:ext cx="6453945" cy="3474192"/>
          </a:xfrm>
        </p:spPr>
        <p:txBody>
          <a:bodyPr>
            <a:normAutofit/>
          </a:bodyPr>
          <a:lstStyle/>
          <a:p>
            <a:pPr marL="228600" indent="0" algn="ctr">
              <a:buNone/>
            </a:pPr>
            <a:r>
              <a:rPr lang="en-US" b="1">
                <a:ea typeface="Roboto"/>
                <a:cs typeface="Roboto"/>
              </a:rPr>
              <a:t>Data Scientist</a:t>
            </a:r>
          </a:p>
          <a:p>
            <a:pPr marL="228600" indent="0" algn="ctr">
              <a:buNone/>
            </a:pPr>
            <a:endParaRPr lang="en-US" b="1">
              <a:solidFill>
                <a:srgbClr val="536B76"/>
              </a:solidFill>
              <a:ea typeface="+mn-lt"/>
              <a:cs typeface="+mn-lt"/>
            </a:endParaRPr>
          </a:p>
          <a:p>
            <a:r>
              <a:rPr lang="en-US">
                <a:solidFill>
                  <a:srgbClr val="536B76"/>
                </a:solidFill>
                <a:ea typeface="+mn-lt"/>
                <a:cs typeface="+mn-lt"/>
              </a:rPr>
              <a:t>technical stakeholders who will use the annotated data for training</a:t>
            </a:r>
            <a:r>
              <a:rPr lang="en-US">
                <a:ea typeface="Roboto"/>
                <a:cs typeface="Roboto"/>
              </a:rPr>
              <a:t> </a:t>
            </a:r>
          </a:p>
          <a:p>
            <a:endParaRPr lang="en-US">
              <a:solidFill>
                <a:srgbClr val="536B76"/>
              </a:solidFill>
              <a:ea typeface="+mn-lt"/>
              <a:cs typeface="+mn-lt"/>
            </a:endParaRPr>
          </a:p>
          <a:p>
            <a:r>
              <a:rPr lang="en-US">
                <a:solidFill>
                  <a:srgbClr val="536B76"/>
                </a:solidFill>
                <a:ea typeface="+mn-lt"/>
                <a:cs typeface="+mn-lt"/>
              </a:rPr>
              <a:t>provide requirements for annotation granularity and specificity</a:t>
            </a:r>
          </a:p>
          <a:p>
            <a:endParaRPr lang="en-US">
              <a:solidFill>
                <a:srgbClr val="536B76"/>
              </a:solidFill>
              <a:ea typeface="Roboto"/>
              <a:cs typeface="Roboto"/>
            </a:endParaRPr>
          </a:p>
        </p:txBody>
      </p:sp>
      <p:sp>
        <p:nvSpPr>
          <p:cNvPr id="8" name="Text Placeholder 5">
            <a:extLst>
              <a:ext uri="{FF2B5EF4-FFF2-40B4-BE49-F238E27FC236}">
                <a16:creationId xmlns:a16="http://schemas.microsoft.com/office/drawing/2014/main" id="{AF08A35F-368E-3AC2-EA56-1AA592AC5C83}"/>
              </a:ext>
            </a:extLst>
          </p:cNvPr>
          <p:cNvSpPr txBox="1">
            <a:spLocks/>
          </p:cNvSpPr>
          <p:nvPr/>
        </p:nvSpPr>
        <p:spPr>
          <a:xfrm>
            <a:off x="5958951" y="2865299"/>
            <a:ext cx="5989179" cy="3031043"/>
          </a:xfrm>
          <a:prstGeom prst="rect">
            <a:avLst/>
          </a:prstGeom>
          <a:noFill/>
          <a:ln>
            <a:noFill/>
          </a:ln>
        </p:spPr>
        <p:txBody>
          <a:bodyPr spcFirstLastPara="1" vert="horz" wrap="square" lIns="91425" tIns="45700" rIns="91425" bIns="45700" rtlCol="0" anchor="t" anchorCtr="0">
            <a:normAutofit/>
          </a:bodyPr>
          <a:lstStyle>
            <a:lvl1pPr marL="514350" lvl="0" indent="-285750" algn="l" defTabSz="914400" rtl="0" eaLnBrk="1" latinLnBrk="0" hangingPunct="1">
              <a:lnSpc>
                <a:spcPct val="100000"/>
              </a:lnSpc>
              <a:spcBef>
                <a:spcPts val="1000"/>
              </a:spcBef>
              <a:spcAft>
                <a:spcPts val="0"/>
              </a:spcAft>
              <a:buClr>
                <a:schemeClr val="accent3"/>
              </a:buClr>
              <a:buSzPct val="120000"/>
              <a:buFont typeface="Arial" panose="020B0604020202020204" pitchFamily="34" charset="0"/>
              <a:buChar char="•"/>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228600" indent="0" algn="ctr">
              <a:buNone/>
            </a:pPr>
            <a:r>
              <a:rPr lang="en-US" b="1">
                <a:ea typeface="Roboto"/>
                <a:cs typeface="Roboto"/>
              </a:rPr>
              <a:t>Quality Assurance (Reviewers)</a:t>
            </a:r>
          </a:p>
          <a:p>
            <a:pPr marL="228600" indent="0" algn="ctr">
              <a:buFont typeface="Arial" panose="020B0604020202020204" pitchFamily="34" charset="0"/>
              <a:buNone/>
            </a:pPr>
            <a:endParaRPr lang="en-US" b="1">
              <a:solidFill>
                <a:srgbClr val="536B76"/>
              </a:solidFill>
              <a:ea typeface="+mn-lt"/>
              <a:cs typeface="+mn-lt"/>
            </a:endParaRPr>
          </a:p>
          <a:p>
            <a:r>
              <a:rPr lang="en-US">
                <a:solidFill>
                  <a:srgbClr val="536B76"/>
                </a:solidFill>
                <a:ea typeface="+mn-lt"/>
                <a:cs typeface="+mn-lt"/>
              </a:rPr>
              <a:t>ensure the quality and consistency of the annotations and AGs</a:t>
            </a:r>
          </a:p>
          <a:p>
            <a:endParaRPr lang="en-US">
              <a:solidFill>
                <a:srgbClr val="536B76"/>
              </a:solidFill>
              <a:ea typeface="+mn-lt"/>
              <a:cs typeface="+mn-lt"/>
            </a:endParaRPr>
          </a:p>
          <a:p>
            <a:r>
              <a:rPr lang="en-US">
                <a:solidFill>
                  <a:srgbClr val="536B76"/>
                </a:solidFill>
                <a:ea typeface="+mn-lt"/>
                <a:cs typeface="+mn-lt"/>
              </a:rPr>
              <a:t>usually, an experienced annotator from the team is assigned as reviewer</a:t>
            </a:r>
          </a:p>
          <a:p>
            <a:endParaRPr lang="en-US">
              <a:solidFill>
                <a:srgbClr val="536B76"/>
              </a:solidFill>
              <a:ea typeface="Roboto"/>
              <a:cs typeface="Roboto"/>
            </a:endParaRPr>
          </a:p>
        </p:txBody>
      </p:sp>
    </p:spTree>
    <p:extLst>
      <p:ext uri="{BB962C8B-B14F-4D97-AF65-F5344CB8AC3E}">
        <p14:creationId xmlns:p14="http://schemas.microsoft.com/office/powerpoint/2010/main" val="2063620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a:xfrm>
            <a:off x="758875" y="1977876"/>
            <a:ext cx="6637348" cy="1767256"/>
          </a:xfrm>
        </p:spPr>
        <p:txBody>
          <a:bodyPr/>
          <a:lstStyle/>
          <a:p>
            <a:r>
              <a:rPr lang="en-US"/>
              <a:t>Structure and Content of AG</a:t>
            </a:r>
            <a:endParaRPr lang="ru-RU"/>
          </a:p>
        </p:txBody>
      </p:sp>
    </p:spTree>
    <p:extLst>
      <p:ext uri="{BB962C8B-B14F-4D97-AF65-F5344CB8AC3E}">
        <p14:creationId xmlns:p14="http://schemas.microsoft.com/office/powerpoint/2010/main" val="3675245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spTree>
    <p:extLst>
      <p:ext uri="{BB962C8B-B14F-4D97-AF65-F5344CB8AC3E}">
        <p14:creationId xmlns:p14="http://schemas.microsoft.com/office/powerpoint/2010/main" val="3579797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b="1" u="sng"/>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close-up of a logo&#10;&#10;Description automatically generated">
            <a:extLst>
              <a:ext uri="{FF2B5EF4-FFF2-40B4-BE49-F238E27FC236}">
                <a16:creationId xmlns:a16="http://schemas.microsoft.com/office/drawing/2014/main" id="{1B099AC9-B950-CF4D-3887-7C50B9A4B0D7}"/>
              </a:ext>
            </a:extLst>
          </p:cNvPr>
          <p:cNvPicPr>
            <a:picLocks noChangeAspect="1"/>
          </p:cNvPicPr>
          <p:nvPr/>
        </p:nvPicPr>
        <p:blipFill>
          <a:blip r:embed="rId2"/>
          <a:stretch>
            <a:fillRect/>
          </a:stretch>
        </p:blipFill>
        <p:spPr>
          <a:xfrm>
            <a:off x="6422621" y="1172028"/>
            <a:ext cx="3878841" cy="5500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8042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b="1" u="sng"/>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4" name="Picture 3">
            <a:extLst>
              <a:ext uri="{FF2B5EF4-FFF2-40B4-BE49-F238E27FC236}">
                <a16:creationId xmlns:a16="http://schemas.microsoft.com/office/drawing/2014/main" id="{EEC7B170-8AF3-DF66-EB04-CCE21BCD02C4}"/>
              </a:ext>
            </a:extLst>
          </p:cNvPr>
          <p:cNvPicPr>
            <a:picLocks noChangeAspect="1"/>
          </p:cNvPicPr>
          <p:nvPr/>
        </p:nvPicPr>
        <p:blipFill>
          <a:blip r:embed="rId2"/>
          <a:stretch>
            <a:fillRect/>
          </a:stretch>
        </p:blipFill>
        <p:spPr>
          <a:xfrm>
            <a:off x="6349134" y="1149052"/>
            <a:ext cx="3928032" cy="55532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2995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b="1" u="sng"/>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close-up of a document">
            <a:extLst>
              <a:ext uri="{FF2B5EF4-FFF2-40B4-BE49-F238E27FC236}">
                <a16:creationId xmlns:a16="http://schemas.microsoft.com/office/drawing/2014/main" id="{4814CD4B-C738-0322-6DC9-2CBAEA806061}"/>
              </a:ext>
            </a:extLst>
          </p:cNvPr>
          <p:cNvPicPr>
            <a:picLocks noChangeAspect="1"/>
          </p:cNvPicPr>
          <p:nvPr/>
        </p:nvPicPr>
        <p:blipFill>
          <a:blip r:embed="rId2"/>
          <a:stretch>
            <a:fillRect/>
          </a:stretch>
        </p:blipFill>
        <p:spPr>
          <a:xfrm>
            <a:off x="6422454" y="1121229"/>
            <a:ext cx="3933605" cy="55480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4448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b="1" u="sng"/>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4" name="Picture 3" descr="A paper with text on it&#10;&#10;Description automatically generated">
            <a:extLst>
              <a:ext uri="{FF2B5EF4-FFF2-40B4-BE49-F238E27FC236}">
                <a16:creationId xmlns:a16="http://schemas.microsoft.com/office/drawing/2014/main" id="{5C68DE06-0B65-BC2B-D0A5-4CE983351F3F}"/>
              </a:ext>
            </a:extLst>
          </p:cNvPr>
          <p:cNvPicPr>
            <a:picLocks noChangeAspect="1"/>
          </p:cNvPicPr>
          <p:nvPr/>
        </p:nvPicPr>
        <p:blipFill>
          <a:blip r:embed="rId2"/>
          <a:stretch>
            <a:fillRect/>
          </a:stretch>
        </p:blipFill>
        <p:spPr>
          <a:xfrm>
            <a:off x="6273065" y="1175446"/>
            <a:ext cx="4047702" cy="5424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0579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vert="horz" lIns="91440" tIns="45720" rIns="91440" bIns="45720" rtlCol="0" anchor="t">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endParaRPr lang="en-US" sz="2000">
              <a:ea typeface="Roboto"/>
              <a:cs typeface="Roboto"/>
            </a:endParaRPr>
          </a:p>
          <a:p>
            <a:pPr marL="514350" indent="-514350">
              <a:buAutoNum type="arabicPeriod"/>
            </a:pPr>
            <a:r>
              <a:rPr lang="en-US" sz="2000"/>
              <a:t>Introduction</a:t>
            </a:r>
            <a:endParaRPr lang="en-US" sz="2000">
              <a:ea typeface="Roboto"/>
              <a:cs typeface="Roboto"/>
            </a:endParaRPr>
          </a:p>
          <a:p>
            <a:pPr marL="514350" indent="-514350">
              <a:buAutoNum type="arabicPeriod"/>
            </a:pPr>
            <a:r>
              <a:rPr lang="en-US" sz="2000"/>
              <a:t>Taxonomy</a:t>
            </a:r>
            <a:endParaRPr lang="en-US" sz="2000">
              <a:ea typeface="Roboto"/>
              <a:cs typeface="Roboto"/>
            </a:endParaRPr>
          </a:p>
          <a:p>
            <a:pPr marL="514350" indent="-514350">
              <a:buAutoNum type="arabicPeriod"/>
            </a:pPr>
            <a:r>
              <a:rPr lang="en-US" sz="2000" b="1" u="sng"/>
              <a:t>NER Labels</a:t>
            </a:r>
            <a:endParaRPr lang="en-US" sz="2000" b="1" u="sng">
              <a:ea typeface="Roboto"/>
              <a:cs typeface="Roboto"/>
            </a:endParaRPr>
          </a:p>
          <a:p>
            <a:pPr marL="514350" indent="-514350">
              <a:buAutoNum type="arabicPeriod"/>
            </a:pPr>
            <a:r>
              <a:rPr lang="en-US" sz="2000"/>
              <a:t>Assertion Labels</a:t>
            </a:r>
            <a:endParaRPr lang="en-US" sz="2000">
              <a:ea typeface="Roboto"/>
              <a:cs typeface="Roboto"/>
            </a:endParaRPr>
          </a:p>
          <a:p>
            <a:pPr marL="514350" indent="-514350">
              <a:buAutoNum type="arabicPeriod"/>
            </a:pPr>
            <a:r>
              <a:rPr lang="en-US" sz="2000"/>
              <a:t>Relations</a:t>
            </a:r>
            <a:endParaRPr lang="en-US" sz="2000">
              <a:ea typeface="Roboto"/>
              <a:cs typeface="Roboto"/>
            </a:endParaRPr>
          </a:p>
          <a:p>
            <a:pPr marL="514350" indent="-514350">
              <a:buAutoNum type="arabicPeriod"/>
            </a:pPr>
            <a:r>
              <a:rPr lang="en-US" sz="2000"/>
              <a:t>Text Classification</a:t>
            </a:r>
            <a:endParaRPr lang="en-US" sz="2000">
              <a:ea typeface="Roboto"/>
              <a:cs typeface="Roboto"/>
            </a:endParaRPr>
          </a:p>
          <a:p>
            <a:pPr marL="514350" indent="-514350">
              <a:buAutoNum type="arabicPeriod"/>
            </a:pPr>
            <a:r>
              <a:rPr lang="en-US" sz="2000"/>
              <a:t>Appendix</a:t>
            </a:r>
            <a:endParaRPr lang="en-US" sz="2000">
              <a:ea typeface="Roboto"/>
              <a:cs typeface="Roboto"/>
            </a:endParaRPr>
          </a:p>
          <a:p>
            <a:pPr marL="514350" indent="-514350">
              <a:buAutoNum type="arabicPeriod"/>
            </a:pPr>
            <a:r>
              <a:rPr lang="en-US" sz="2000"/>
              <a:t>Changelog</a:t>
            </a:r>
            <a:endParaRPr lang="en-US" sz="2000">
              <a:ea typeface="Roboto"/>
              <a:cs typeface="Roboto"/>
            </a:endParaRP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4" name="Picture 3" descr="A close-up of a document&#10;&#10;Description automatically generated">
            <a:extLst>
              <a:ext uri="{FF2B5EF4-FFF2-40B4-BE49-F238E27FC236}">
                <a16:creationId xmlns:a16="http://schemas.microsoft.com/office/drawing/2014/main" id="{6A1739FD-827F-E11C-BD13-07E3CAB92C08}"/>
              </a:ext>
            </a:extLst>
          </p:cNvPr>
          <p:cNvPicPr>
            <a:picLocks noChangeAspect="1"/>
          </p:cNvPicPr>
          <p:nvPr/>
        </p:nvPicPr>
        <p:blipFill>
          <a:blip r:embed="rId2"/>
          <a:stretch>
            <a:fillRect/>
          </a:stretch>
        </p:blipFill>
        <p:spPr>
          <a:xfrm>
            <a:off x="6325615" y="1081315"/>
            <a:ext cx="4054711" cy="5631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5665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b="1" u="sng"/>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6" name="Picture 5" descr="A screenshot of a computer screen&#10;&#10;Description automatically generated">
            <a:extLst>
              <a:ext uri="{FF2B5EF4-FFF2-40B4-BE49-F238E27FC236}">
                <a16:creationId xmlns:a16="http://schemas.microsoft.com/office/drawing/2014/main" id="{955FEF3C-666A-8057-F68D-0582D3E2ED6A}"/>
              </a:ext>
            </a:extLst>
          </p:cNvPr>
          <p:cNvPicPr>
            <a:picLocks noChangeAspect="1"/>
          </p:cNvPicPr>
          <p:nvPr/>
        </p:nvPicPr>
        <p:blipFill>
          <a:blip r:embed="rId2"/>
          <a:srcRect r="107" b="4431"/>
          <a:stretch/>
        </p:blipFill>
        <p:spPr>
          <a:xfrm>
            <a:off x="8036072" y="1201992"/>
            <a:ext cx="3390719" cy="45401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close-up of a document&#10;&#10;Description automatically generated">
            <a:extLst>
              <a:ext uri="{FF2B5EF4-FFF2-40B4-BE49-F238E27FC236}">
                <a16:creationId xmlns:a16="http://schemas.microsoft.com/office/drawing/2014/main" id="{0528C826-C7CC-1880-D010-63C2E28DA7A8}"/>
              </a:ext>
            </a:extLst>
          </p:cNvPr>
          <p:cNvPicPr>
            <a:picLocks noChangeAspect="1"/>
          </p:cNvPicPr>
          <p:nvPr/>
        </p:nvPicPr>
        <p:blipFill>
          <a:blip r:embed="rId3"/>
          <a:stretch>
            <a:fillRect/>
          </a:stretch>
        </p:blipFill>
        <p:spPr>
          <a:xfrm>
            <a:off x="4081462" y="961048"/>
            <a:ext cx="3779043" cy="54776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14332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b="1" u="sng"/>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paper with text on it&#10;&#10;Description automatically generated">
            <a:extLst>
              <a:ext uri="{FF2B5EF4-FFF2-40B4-BE49-F238E27FC236}">
                <a16:creationId xmlns:a16="http://schemas.microsoft.com/office/drawing/2014/main" id="{995DEB65-9666-105F-E0C3-CFF1DDD8D7EE}"/>
              </a:ext>
            </a:extLst>
          </p:cNvPr>
          <p:cNvPicPr>
            <a:picLocks noChangeAspect="1"/>
          </p:cNvPicPr>
          <p:nvPr/>
        </p:nvPicPr>
        <p:blipFill rotWithShape="1">
          <a:blip r:embed="rId2"/>
          <a:srcRect r="168" b="4234"/>
          <a:stretch/>
        </p:blipFill>
        <p:spPr>
          <a:xfrm>
            <a:off x="3694511" y="490776"/>
            <a:ext cx="4195766" cy="6227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white rectangular box with black text&#10;&#10;Description automatically generated">
            <a:extLst>
              <a:ext uri="{FF2B5EF4-FFF2-40B4-BE49-F238E27FC236}">
                <a16:creationId xmlns:a16="http://schemas.microsoft.com/office/drawing/2014/main" id="{79952310-D5FF-6AB9-DD44-428212D52C42}"/>
              </a:ext>
            </a:extLst>
          </p:cNvPr>
          <p:cNvPicPr>
            <a:picLocks noChangeAspect="1"/>
          </p:cNvPicPr>
          <p:nvPr/>
        </p:nvPicPr>
        <p:blipFill>
          <a:blip r:embed="rId3"/>
          <a:stretch>
            <a:fillRect/>
          </a:stretch>
        </p:blipFill>
        <p:spPr>
          <a:xfrm>
            <a:off x="8209637" y="1523448"/>
            <a:ext cx="3618309" cy="4167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4775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1749208" y="901542"/>
            <a:ext cx="8228509" cy="1325563"/>
          </a:xfrm>
        </p:spPr>
        <p:txBody>
          <a:bodyPr/>
          <a:lstStyle/>
          <a:p>
            <a:r>
              <a:rPr lang="en-US">
                <a:solidFill>
                  <a:schemeClr val="bg1"/>
                </a:solidFill>
              </a:rPr>
              <a:t>Role of </a:t>
            </a:r>
            <a:r>
              <a:rPr lang="en-US"/>
              <a:t>Annotation Tools</a:t>
            </a:r>
            <a:endParaRPr lang="ru-RU"/>
          </a:p>
        </p:txBody>
      </p:sp>
      <p:sp>
        <p:nvSpPr>
          <p:cNvPr id="23" name="Объект 22">
            <a:extLst>
              <a:ext uri="{FF2B5EF4-FFF2-40B4-BE49-F238E27FC236}">
                <a16:creationId xmlns:a16="http://schemas.microsoft.com/office/drawing/2014/main" id="{21F8EFEC-A99F-4206-BEEE-4E5F7D41170A}"/>
              </a:ext>
            </a:extLst>
          </p:cNvPr>
          <p:cNvSpPr>
            <a:spLocks noGrp="1"/>
          </p:cNvSpPr>
          <p:nvPr>
            <p:ph idx="1"/>
          </p:nvPr>
        </p:nvSpPr>
        <p:spPr>
          <a:xfrm>
            <a:off x="3686401" y="2227105"/>
            <a:ext cx="7780273" cy="3727621"/>
          </a:xfrm>
        </p:spPr>
        <p:txBody>
          <a:bodyPr>
            <a:normAutofit/>
          </a:bodyPr>
          <a:lstStyle/>
          <a:p>
            <a:pPr>
              <a:lnSpc>
                <a:spcPct val="100000"/>
              </a:lnSpc>
            </a:pPr>
            <a:r>
              <a:rPr lang="en-US"/>
              <a:t>Facilitate </a:t>
            </a:r>
            <a:r>
              <a:rPr lang="en-US" b="1"/>
              <a:t>systematic and organized annotation</a:t>
            </a:r>
            <a:r>
              <a:rPr lang="en-US"/>
              <a:t>.</a:t>
            </a:r>
          </a:p>
          <a:p>
            <a:pPr>
              <a:lnSpc>
                <a:spcPct val="100000"/>
              </a:lnSpc>
            </a:pPr>
            <a:r>
              <a:rPr lang="en-US"/>
              <a:t>Allow for </a:t>
            </a:r>
            <a:r>
              <a:rPr lang="en-US" b="1"/>
              <a:t>collaborative annotation </a:t>
            </a:r>
            <a:r>
              <a:rPr lang="en-US"/>
              <a:t>projects.</a:t>
            </a:r>
          </a:p>
          <a:p>
            <a:r>
              <a:rPr lang="en-US"/>
              <a:t>Ensure standardization and </a:t>
            </a:r>
            <a:r>
              <a:rPr lang="en-US" b="1"/>
              <a:t>consistency</a:t>
            </a:r>
            <a:r>
              <a:rPr lang="en-US"/>
              <a:t>.</a:t>
            </a:r>
          </a:p>
          <a:p>
            <a:pPr>
              <a:lnSpc>
                <a:spcPct val="100000"/>
              </a:lnSpc>
            </a:pPr>
            <a:r>
              <a:rPr lang="en-US"/>
              <a:t>Offer </a:t>
            </a:r>
            <a:r>
              <a:rPr lang="en-US" b="1"/>
              <a:t>quality control </a:t>
            </a:r>
            <a:r>
              <a:rPr lang="en-US"/>
              <a:t>and </a:t>
            </a:r>
            <a:r>
              <a:rPr lang="en-US" b="1"/>
              <a:t>review </a:t>
            </a:r>
            <a:r>
              <a:rPr lang="en-US"/>
              <a:t>functionalities.</a:t>
            </a:r>
          </a:p>
          <a:p>
            <a:r>
              <a:rPr lang="en-US"/>
              <a:t>Provide </a:t>
            </a:r>
            <a:r>
              <a:rPr lang="en-US" b="1"/>
              <a:t>automation </a:t>
            </a:r>
            <a:r>
              <a:rPr lang="en-US"/>
              <a:t>and </a:t>
            </a:r>
            <a:r>
              <a:rPr lang="en-US" b="1"/>
              <a:t>AI-assisted features</a:t>
            </a:r>
            <a:r>
              <a:rPr lang="en-US"/>
              <a:t>.</a:t>
            </a:r>
          </a:p>
          <a:p>
            <a:pPr>
              <a:lnSpc>
                <a:spcPct val="100000"/>
              </a:lnSpc>
            </a:pPr>
            <a:endParaRPr lang="ru-RU"/>
          </a:p>
        </p:txBody>
      </p:sp>
    </p:spTree>
    <p:extLst>
      <p:ext uri="{BB962C8B-B14F-4D97-AF65-F5344CB8AC3E}">
        <p14:creationId xmlns:p14="http://schemas.microsoft.com/office/powerpoint/2010/main" val="853976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b="1" u="sng"/>
              <a:t>Text Classification</a:t>
            </a:r>
          </a:p>
          <a:p>
            <a:pPr marL="514350" indent="-514350">
              <a:buAutoNum type="arabicPeriod"/>
            </a:pPr>
            <a:r>
              <a:rPr lang="en-US" sz="2000"/>
              <a:t>Appendix</a:t>
            </a:r>
          </a:p>
          <a:p>
            <a:pPr marL="514350" indent="-514350">
              <a:buAutoNum type="arabicPeriod"/>
            </a:pPr>
            <a:r>
              <a:rPr lang="en-US" sz="2000"/>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close-up of a checklist&#10;&#10;Description automatically generated">
            <a:extLst>
              <a:ext uri="{FF2B5EF4-FFF2-40B4-BE49-F238E27FC236}">
                <a16:creationId xmlns:a16="http://schemas.microsoft.com/office/drawing/2014/main" id="{3CF3512E-7CD9-A11D-68FA-BEA2CCC80B06}"/>
              </a:ext>
            </a:extLst>
          </p:cNvPr>
          <p:cNvPicPr>
            <a:picLocks noChangeAspect="1"/>
          </p:cNvPicPr>
          <p:nvPr/>
        </p:nvPicPr>
        <p:blipFill>
          <a:blip r:embed="rId2"/>
          <a:srcRect b="5048"/>
          <a:stretch/>
        </p:blipFill>
        <p:spPr>
          <a:xfrm>
            <a:off x="6301807" y="1044910"/>
            <a:ext cx="4097620" cy="53898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63211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839788" y="1979271"/>
            <a:ext cx="4137326" cy="4062713"/>
          </a:xfrm>
        </p:spPr>
        <p:txBody>
          <a:bodyPr>
            <a:normAutofit fontScale="92500" lnSpcReduction="10000"/>
          </a:bodyPr>
          <a:lstStyle/>
          <a:p>
            <a:pPr marL="514350" indent="-514350">
              <a:buAutoNum type="arabicPeriod"/>
            </a:pPr>
            <a:r>
              <a:rPr lang="en-US" sz="2000"/>
              <a:t>Cover Page</a:t>
            </a:r>
          </a:p>
          <a:p>
            <a:pPr marL="514350" indent="-514350">
              <a:buAutoNum type="arabicPeriod"/>
            </a:pPr>
            <a:r>
              <a:rPr lang="en-US" sz="2000"/>
              <a:t>Table of Contents</a:t>
            </a:r>
          </a:p>
          <a:p>
            <a:pPr marL="514350" indent="-514350">
              <a:buAutoNum type="arabicPeriod"/>
            </a:pPr>
            <a:r>
              <a:rPr lang="en-US" sz="2000"/>
              <a:t>Introduction</a:t>
            </a:r>
          </a:p>
          <a:p>
            <a:pPr marL="514350" indent="-514350">
              <a:buAutoNum type="arabicPeriod"/>
            </a:pPr>
            <a:r>
              <a:rPr lang="en-US" sz="2000"/>
              <a:t>Taxonomy</a:t>
            </a:r>
          </a:p>
          <a:p>
            <a:pPr marL="514350" indent="-514350">
              <a:buAutoNum type="arabicPeriod"/>
            </a:pPr>
            <a:r>
              <a:rPr lang="en-US" sz="2000"/>
              <a:t>NER Labels</a:t>
            </a:r>
          </a:p>
          <a:p>
            <a:pPr marL="514350" indent="-514350">
              <a:buAutoNum type="arabicPeriod"/>
            </a:pPr>
            <a:r>
              <a:rPr lang="en-US" sz="2000"/>
              <a:t>Assertion Labels</a:t>
            </a:r>
          </a:p>
          <a:p>
            <a:pPr marL="514350" indent="-514350">
              <a:buAutoNum type="arabicPeriod"/>
            </a:pPr>
            <a:r>
              <a:rPr lang="en-US" sz="2000"/>
              <a:t>Relations</a:t>
            </a:r>
          </a:p>
          <a:p>
            <a:pPr marL="514350" indent="-514350">
              <a:buAutoNum type="arabicPeriod"/>
            </a:pPr>
            <a:r>
              <a:rPr lang="en-US" sz="2000"/>
              <a:t>Text Classification</a:t>
            </a:r>
          </a:p>
          <a:p>
            <a:pPr marL="514350" indent="-514350">
              <a:buAutoNum type="arabicPeriod"/>
            </a:pPr>
            <a:r>
              <a:rPr lang="en-US" sz="2000"/>
              <a:t>Appendix</a:t>
            </a:r>
          </a:p>
          <a:p>
            <a:pPr marL="514350" indent="-514350">
              <a:buAutoNum type="arabicPeriod"/>
            </a:pPr>
            <a:r>
              <a:rPr lang="en-US" sz="2000" b="1" u="sng"/>
              <a:t>Changelog</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Contents</a:t>
            </a:r>
            <a:endParaRPr lang="ru-RU"/>
          </a:p>
        </p:txBody>
      </p:sp>
      <p:pic>
        <p:nvPicPr>
          <p:cNvPr id="3" name="Picture 2" descr="A screenshot of a computer&#10;&#10;Description automatically generated">
            <a:extLst>
              <a:ext uri="{FF2B5EF4-FFF2-40B4-BE49-F238E27FC236}">
                <a16:creationId xmlns:a16="http://schemas.microsoft.com/office/drawing/2014/main" id="{A0868358-2669-A8F6-5E2C-172F069E076B}"/>
              </a:ext>
            </a:extLst>
          </p:cNvPr>
          <p:cNvPicPr>
            <a:picLocks noChangeAspect="1"/>
          </p:cNvPicPr>
          <p:nvPr/>
        </p:nvPicPr>
        <p:blipFill>
          <a:blip r:embed="rId2"/>
          <a:stretch>
            <a:fillRect/>
          </a:stretch>
        </p:blipFill>
        <p:spPr>
          <a:xfrm>
            <a:off x="6379392" y="1128486"/>
            <a:ext cx="4132217" cy="5617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43672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Examples #1</a:t>
            </a:r>
          </a:p>
        </p:txBody>
      </p:sp>
      <p:pic>
        <p:nvPicPr>
          <p:cNvPr id="5" name="Picture 4" descr="A close-up of a test&#10;&#10;Description automatically generated">
            <a:extLst>
              <a:ext uri="{FF2B5EF4-FFF2-40B4-BE49-F238E27FC236}">
                <a16:creationId xmlns:a16="http://schemas.microsoft.com/office/drawing/2014/main" id="{72E7D792-1944-FC01-9CB1-8DA27F444F5F}"/>
              </a:ext>
            </a:extLst>
          </p:cNvPr>
          <p:cNvPicPr>
            <a:picLocks noChangeAspect="1"/>
          </p:cNvPicPr>
          <p:nvPr/>
        </p:nvPicPr>
        <p:blipFill>
          <a:blip r:embed="rId2"/>
          <a:stretch>
            <a:fillRect/>
          </a:stretch>
        </p:blipFill>
        <p:spPr>
          <a:xfrm>
            <a:off x="2595346" y="2023825"/>
            <a:ext cx="7007153" cy="4488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95806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Examples #2</a:t>
            </a:r>
          </a:p>
        </p:txBody>
      </p:sp>
      <p:pic>
        <p:nvPicPr>
          <p:cNvPr id="2" name="Picture 1" descr="A close-up of a question&#10;&#10;Description automatically generated">
            <a:extLst>
              <a:ext uri="{FF2B5EF4-FFF2-40B4-BE49-F238E27FC236}">
                <a16:creationId xmlns:a16="http://schemas.microsoft.com/office/drawing/2014/main" id="{82758838-875D-0482-A4C5-A928E70FE5B7}"/>
              </a:ext>
            </a:extLst>
          </p:cNvPr>
          <p:cNvPicPr>
            <a:picLocks noChangeAspect="1"/>
          </p:cNvPicPr>
          <p:nvPr/>
        </p:nvPicPr>
        <p:blipFill>
          <a:blip r:embed="rId2"/>
          <a:stretch>
            <a:fillRect/>
          </a:stretch>
        </p:blipFill>
        <p:spPr>
          <a:xfrm>
            <a:off x="2715491" y="2011324"/>
            <a:ext cx="6871853" cy="4678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8329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Examples #3</a:t>
            </a:r>
          </a:p>
        </p:txBody>
      </p:sp>
      <p:pic>
        <p:nvPicPr>
          <p:cNvPr id="3" name="Picture 2" descr="A screenshot of a medical document&#10;&#10;Description automatically generated">
            <a:extLst>
              <a:ext uri="{FF2B5EF4-FFF2-40B4-BE49-F238E27FC236}">
                <a16:creationId xmlns:a16="http://schemas.microsoft.com/office/drawing/2014/main" id="{3580E5CD-B534-FA5E-9E63-1E89894FB6FD}"/>
              </a:ext>
            </a:extLst>
          </p:cNvPr>
          <p:cNvPicPr>
            <a:picLocks noChangeAspect="1"/>
          </p:cNvPicPr>
          <p:nvPr/>
        </p:nvPicPr>
        <p:blipFill>
          <a:blip r:embed="rId2"/>
          <a:stretch>
            <a:fillRect/>
          </a:stretch>
        </p:blipFill>
        <p:spPr>
          <a:xfrm>
            <a:off x="166255" y="2328017"/>
            <a:ext cx="6414654" cy="411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close up of a text&#10;&#10;Description automatically generated">
            <a:extLst>
              <a:ext uri="{FF2B5EF4-FFF2-40B4-BE49-F238E27FC236}">
                <a16:creationId xmlns:a16="http://schemas.microsoft.com/office/drawing/2014/main" id="{BE65D10D-3360-F586-4D1B-E85E5713EED2}"/>
              </a:ext>
            </a:extLst>
          </p:cNvPr>
          <p:cNvPicPr>
            <a:picLocks noChangeAspect="1"/>
          </p:cNvPicPr>
          <p:nvPr/>
        </p:nvPicPr>
        <p:blipFill>
          <a:blip r:embed="rId3"/>
          <a:stretch>
            <a:fillRect/>
          </a:stretch>
        </p:blipFill>
        <p:spPr>
          <a:xfrm>
            <a:off x="6712527" y="2843148"/>
            <a:ext cx="5396345" cy="2446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334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p:txBody>
          <a:bodyPr/>
          <a:lstStyle/>
          <a:p>
            <a:r>
              <a:rPr lang="en-US"/>
              <a:t>Best Practices</a:t>
            </a:r>
            <a:endParaRPr lang="ru-RU"/>
          </a:p>
        </p:txBody>
      </p:sp>
    </p:spTree>
    <p:extLst>
      <p:ext uri="{BB962C8B-B14F-4D97-AF65-F5344CB8AC3E}">
        <p14:creationId xmlns:p14="http://schemas.microsoft.com/office/powerpoint/2010/main" val="2773827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A42F1A46-2F66-48F5-80D7-0CD3B20F04A4}"/>
              </a:ext>
            </a:extLst>
          </p:cNvPr>
          <p:cNvSpPr>
            <a:spLocks noGrp="1"/>
          </p:cNvSpPr>
          <p:nvPr>
            <p:ph type="body" idx="22"/>
          </p:nvPr>
        </p:nvSpPr>
        <p:spPr/>
        <p:txBody>
          <a:bodyPr>
            <a:normAutofit fontScale="92500" lnSpcReduction="10000"/>
          </a:bodyPr>
          <a:lstStyle/>
          <a:p>
            <a:pPr marL="0" algn="ctr"/>
            <a:r>
              <a:rPr lang="en-US" b="1"/>
              <a:t>Centralized</a:t>
            </a:r>
          </a:p>
          <a:p>
            <a:pPr marL="0" algn="ctr"/>
            <a:r>
              <a:rPr lang="en-US"/>
              <a:t>one document should include all the rules</a:t>
            </a:r>
          </a:p>
          <a:p>
            <a:pPr marL="0" algn="ctr"/>
            <a:r>
              <a:rPr lang="en-US"/>
              <a:t>(the AGs)</a:t>
            </a:r>
            <a:endParaRPr lang="ru-RU"/>
          </a:p>
        </p:txBody>
      </p:sp>
      <p:sp>
        <p:nvSpPr>
          <p:cNvPr id="5" name="Текст 4">
            <a:extLst>
              <a:ext uri="{FF2B5EF4-FFF2-40B4-BE49-F238E27FC236}">
                <a16:creationId xmlns:a16="http://schemas.microsoft.com/office/drawing/2014/main" id="{571F90F8-EEB7-4A2A-8661-489CF756C79E}"/>
              </a:ext>
            </a:extLst>
          </p:cNvPr>
          <p:cNvSpPr>
            <a:spLocks noGrp="1"/>
          </p:cNvSpPr>
          <p:nvPr>
            <p:ph type="body" idx="23"/>
          </p:nvPr>
        </p:nvSpPr>
        <p:spPr/>
        <p:txBody>
          <a:bodyPr/>
          <a:lstStyle/>
          <a:p>
            <a:pPr marL="0" algn="ctr"/>
            <a:r>
              <a:rPr lang="en-US" sz="1400" b="1"/>
              <a:t>Specific</a:t>
            </a:r>
          </a:p>
          <a:p>
            <a:pPr marL="0" algn="ctr"/>
            <a:r>
              <a:rPr lang="en-US"/>
              <a:t>ambiguity should be avoided</a:t>
            </a:r>
            <a:endParaRPr lang="ru-RU"/>
          </a:p>
        </p:txBody>
      </p:sp>
      <p:sp>
        <p:nvSpPr>
          <p:cNvPr id="6" name="Текст 5">
            <a:extLst>
              <a:ext uri="{FF2B5EF4-FFF2-40B4-BE49-F238E27FC236}">
                <a16:creationId xmlns:a16="http://schemas.microsoft.com/office/drawing/2014/main" id="{8850A33F-53A2-4A6B-B80A-5C156DED1C6C}"/>
              </a:ext>
            </a:extLst>
          </p:cNvPr>
          <p:cNvSpPr>
            <a:spLocks noGrp="1"/>
          </p:cNvSpPr>
          <p:nvPr>
            <p:ph type="body" idx="24"/>
          </p:nvPr>
        </p:nvSpPr>
        <p:spPr>
          <a:xfrm>
            <a:off x="1614637" y="4866553"/>
            <a:ext cx="3682423" cy="1044575"/>
          </a:xfrm>
        </p:spPr>
        <p:txBody>
          <a:bodyPr/>
          <a:lstStyle/>
          <a:p>
            <a:pPr marL="0" algn="ctr"/>
            <a:r>
              <a:rPr lang="en-US" b="1"/>
              <a:t>Clear Objectives</a:t>
            </a:r>
            <a:endParaRPr lang="ru-RU" b="1"/>
          </a:p>
          <a:p>
            <a:pPr algn="ctr"/>
            <a:r>
              <a:rPr lang="en-US"/>
              <a:t>objectives will shape your annotation guidelines</a:t>
            </a:r>
            <a:endParaRPr lang="ru-RU"/>
          </a:p>
        </p:txBody>
      </p:sp>
      <p:sp>
        <p:nvSpPr>
          <p:cNvPr id="7" name="Текст 6">
            <a:extLst>
              <a:ext uri="{FF2B5EF4-FFF2-40B4-BE49-F238E27FC236}">
                <a16:creationId xmlns:a16="http://schemas.microsoft.com/office/drawing/2014/main" id="{3D46D7AF-88CE-45E5-8DF8-AA3C448A3FE9}"/>
              </a:ext>
            </a:extLst>
          </p:cNvPr>
          <p:cNvSpPr>
            <a:spLocks noGrp="1"/>
          </p:cNvSpPr>
          <p:nvPr>
            <p:ph type="body" idx="25"/>
          </p:nvPr>
        </p:nvSpPr>
        <p:spPr/>
        <p:txBody>
          <a:bodyPr/>
          <a:lstStyle/>
          <a:p>
            <a:pPr marL="0" algn="ctr"/>
            <a:r>
              <a:rPr lang="en-US" sz="1400" b="1"/>
              <a:t>Consistent</a:t>
            </a:r>
          </a:p>
          <a:p>
            <a:pPr marL="0" algn="ctr"/>
            <a:r>
              <a:rPr lang="en-US"/>
              <a:t>contradiction should be avoided</a:t>
            </a:r>
            <a:endParaRPr lang="ru-RU"/>
          </a:p>
        </p:txBody>
      </p:sp>
      <p:sp>
        <p:nvSpPr>
          <p:cNvPr id="8" name="Текст 7">
            <a:extLst>
              <a:ext uri="{FF2B5EF4-FFF2-40B4-BE49-F238E27FC236}">
                <a16:creationId xmlns:a16="http://schemas.microsoft.com/office/drawing/2014/main" id="{FF2801E0-72E2-49FD-8987-46CE2FB123D0}"/>
              </a:ext>
            </a:extLst>
          </p:cNvPr>
          <p:cNvSpPr>
            <a:spLocks noGrp="1"/>
          </p:cNvSpPr>
          <p:nvPr>
            <p:ph type="body" idx="26"/>
          </p:nvPr>
        </p:nvSpPr>
        <p:spPr/>
        <p:txBody>
          <a:bodyPr>
            <a:normAutofit fontScale="92500" lnSpcReduction="10000"/>
          </a:bodyPr>
          <a:lstStyle/>
          <a:p>
            <a:pPr marL="0" algn="ctr"/>
            <a:r>
              <a:rPr lang="en-US" b="1" i="0">
                <a:effectLst/>
                <a:latin typeface="Söhne"/>
              </a:rPr>
              <a:t>Cross-check Annotations</a:t>
            </a:r>
          </a:p>
          <a:p>
            <a:pPr marL="0" algn="ctr"/>
            <a:r>
              <a:rPr lang="en-US"/>
              <a:t>Use multiple annotators for the same data</a:t>
            </a:r>
          </a:p>
          <a:p>
            <a:pPr marL="0" algn="ctr"/>
            <a:r>
              <a:rPr lang="en-US"/>
              <a:t>(“seed corpus”)</a:t>
            </a:r>
            <a:endParaRPr lang="ru-RU"/>
          </a:p>
        </p:txBody>
      </p:sp>
      <p:sp>
        <p:nvSpPr>
          <p:cNvPr id="9" name="Текст 8">
            <a:extLst>
              <a:ext uri="{FF2B5EF4-FFF2-40B4-BE49-F238E27FC236}">
                <a16:creationId xmlns:a16="http://schemas.microsoft.com/office/drawing/2014/main" id="{3852EAC4-0B19-404B-BBDA-B3620440BDC8}"/>
              </a:ext>
            </a:extLst>
          </p:cNvPr>
          <p:cNvSpPr>
            <a:spLocks noGrp="1"/>
          </p:cNvSpPr>
          <p:nvPr>
            <p:ph type="body" idx="27"/>
          </p:nvPr>
        </p:nvSpPr>
        <p:spPr/>
        <p:txBody>
          <a:bodyPr/>
          <a:lstStyle/>
          <a:p>
            <a:pPr marL="0" algn="ctr"/>
            <a:r>
              <a:rPr lang="en-US" sz="1400" b="1"/>
              <a:t>Explicit</a:t>
            </a:r>
          </a:p>
          <a:p>
            <a:pPr marL="0" algn="ctr"/>
            <a:r>
              <a:rPr lang="en-US" err="1"/>
              <a:t>i.e</a:t>
            </a:r>
            <a:r>
              <a:rPr lang="en-US"/>
              <a:t> written (even if in detail!)</a:t>
            </a:r>
            <a:endParaRPr lang="ru-RU"/>
          </a:p>
        </p:txBody>
      </p:sp>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p:txBody>
          <a:bodyPr>
            <a:normAutofit/>
          </a:bodyPr>
          <a:lstStyle/>
          <a:p>
            <a:pPr>
              <a:lnSpc>
                <a:spcPct val="100000"/>
              </a:lnSpc>
            </a:pPr>
            <a:r>
              <a:rPr lang="en-US" sz="3000"/>
              <a:t>Best Practices - Annotation Rules</a:t>
            </a:r>
            <a:endParaRPr lang="ru-RU" sz="3000">
              <a:solidFill>
                <a:schemeClr val="tx1"/>
              </a:solidFill>
            </a:endParaRPr>
          </a:p>
        </p:txBody>
      </p:sp>
    </p:spTree>
    <p:extLst>
      <p:ext uri="{BB962C8B-B14F-4D97-AF65-F5344CB8AC3E}">
        <p14:creationId xmlns:p14="http://schemas.microsoft.com/office/powerpoint/2010/main" val="1656358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4EAAA50D-7E38-474E-AE99-61F2706602BE}"/>
              </a:ext>
            </a:extLst>
          </p:cNvPr>
          <p:cNvSpPr>
            <a:spLocks noGrp="1"/>
          </p:cNvSpPr>
          <p:nvPr>
            <p:ph type="body" idx="19"/>
          </p:nvPr>
        </p:nvSpPr>
        <p:spPr/>
        <p:txBody>
          <a:bodyPr>
            <a:normAutofit/>
          </a:bodyPr>
          <a:lstStyle/>
          <a:p>
            <a:pPr marL="0"/>
            <a:r>
              <a:rPr lang="en-US"/>
              <a:t>Define goals clearly</a:t>
            </a:r>
            <a:endParaRPr lang="ru-RU"/>
          </a:p>
        </p:txBody>
      </p:sp>
      <p:sp>
        <p:nvSpPr>
          <p:cNvPr id="6" name="Текст 5">
            <a:extLst>
              <a:ext uri="{FF2B5EF4-FFF2-40B4-BE49-F238E27FC236}">
                <a16:creationId xmlns:a16="http://schemas.microsoft.com/office/drawing/2014/main" id="{96E5A965-3696-4DE5-9378-D346ACD423BF}"/>
              </a:ext>
            </a:extLst>
          </p:cNvPr>
          <p:cNvSpPr>
            <a:spLocks noGrp="1"/>
          </p:cNvSpPr>
          <p:nvPr>
            <p:ph type="body" idx="22"/>
          </p:nvPr>
        </p:nvSpPr>
        <p:spPr/>
        <p:txBody>
          <a:bodyPr>
            <a:normAutofit/>
          </a:bodyPr>
          <a:lstStyle/>
          <a:p>
            <a:pPr marL="0"/>
            <a:r>
              <a:rPr lang="en-US" sz="1200"/>
              <a:t>What information is needed from texts?</a:t>
            </a:r>
            <a:endParaRPr lang="ru-RU"/>
          </a:p>
        </p:txBody>
      </p:sp>
      <p:sp>
        <p:nvSpPr>
          <p:cNvPr id="24" name="Текст 23">
            <a:extLst>
              <a:ext uri="{FF2B5EF4-FFF2-40B4-BE49-F238E27FC236}">
                <a16:creationId xmlns:a16="http://schemas.microsoft.com/office/drawing/2014/main" id="{C9CB3CC3-70E4-403B-9154-49D61D86AEEB}"/>
              </a:ext>
            </a:extLst>
          </p:cNvPr>
          <p:cNvSpPr>
            <a:spLocks noGrp="1"/>
          </p:cNvSpPr>
          <p:nvPr>
            <p:ph type="body" idx="23"/>
          </p:nvPr>
        </p:nvSpPr>
        <p:spPr>
          <a:xfrm>
            <a:off x="760058" y="4578974"/>
            <a:ext cx="3280487" cy="2018596"/>
          </a:xfrm>
        </p:spPr>
        <p:txBody>
          <a:bodyPr>
            <a:normAutofit/>
          </a:bodyPr>
          <a:lstStyle/>
          <a:p>
            <a:pPr marL="0" indent="0">
              <a:lnSpc>
                <a:spcPct val="150000"/>
              </a:lnSpc>
            </a:pPr>
            <a:r>
              <a:rPr lang="en-US" sz="1200"/>
              <a:t>e.g.: “identifying all gender-related words (NER)” </a:t>
            </a:r>
          </a:p>
          <a:p>
            <a:pPr marL="0" indent="0" algn="ctr">
              <a:lnSpc>
                <a:spcPct val="150000"/>
              </a:lnSpc>
            </a:pPr>
            <a:r>
              <a:rPr lang="en-US" sz="1200"/>
              <a:t>vs. </a:t>
            </a:r>
          </a:p>
          <a:p>
            <a:pPr marL="0" indent="0">
              <a:lnSpc>
                <a:spcPct val="150000"/>
              </a:lnSpc>
            </a:pPr>
            <a:r>
              <a:rPr lang="en-US" sz="1200"/>
              <a:t>“classifying the document based on gender” (Text Classification +/- NER)</a:t>
            </a:r>
          </a:p>
        </p:txBody>
      </p:sp>
      <p:sp>
        <p:nvSpPr>
          <p:cNvPr id="28" name="Текст 27">
            <a:extLst>
              <a:ext uri="{FF2B5EF4-FFF2-40B4-BE49-F238E27FC236}">
                <a16:creationId xmlns:a16="http://schemas.microsoft.com/office/drawing/2014/main" id="{3F361F6B-70D5-4D47-A259-01D71B104E04}"/>
              </a:ext>
            </a:extLst>
          </p:cNvPr>
          <p:cNvSpPr>
            <a:spLocks noGrp="1"/>
          </p:cNvSpPr>
          <p:nvPr>
            <p:ph type="body" idx="25"/>
          </p:nvPr>
        </p:nvSpPr>
        <p:spPr/>
        <p:txBody>
          <a:bodyPr>
            <a:normAutofit lnSpcReduction="10000"/>
          </a:bodyPr>
          <a:lstStyle/>
          <a:p>
            <a:pPr marL="0"/>
            <a:r>
              <a:rPr lang="en-US"/>
              <a:t>Communication is key</a:t>
            </a:r>
            <a:endParaRPr lang="ru-RU"/>
          </a:p>
        </p:txBody>
      </p:sp>
      <p:sp>
        <p:nvSpPr>
          <p:cNvPr id="29" name="Текст 28">
            <a:extLst>
              <a:ext uri="{FF2B5EF4-FFF2-40B4-BE49-F238E27FC236}">
                <a16:creationId xmlns:a16="http://schemas.microsoft.com/office/drawing/2014/main" id="{EE13FCD4-2C24-44C9-A47B-34CE05548986}"/>
              </a:ext>
            </a:extLst>
          </p:cNvPr>
          <p:cNvSpPr>
            <a:spLocks noGrp="1"/>
          </p:cNvSpPr>
          <p:nvPr>
            <p:ph type="body" idx="26"/>
          </p:nvPr>
        </p:nvSpPr>
        <p:spPr/>
        <p:txBody>
          <a:bodyPr/>
          <a:lstStyle/>
          <a:p>
            <a:pPr marL="0" lvl="0">
              <a:buClr>
                <a:srgbClr val="F5F6F8"/>
              </a:buClr>
            </a:pPr>
            <a:r>
              <a:rPr lang="en-US">
                <a:solidFill>
                  <a:srgbClr val="536B76"/>
                </a:solidFill>
              </a:rPr>
              <a:t>Define communication channels (Slack, Teams etc.)</a:t>
            </a:r>
            <a:endParaRPr lang="ru-RU">
              <a:solidFill>
                <a:srgbClr val="536B76"/>
              </a:solidFill>
            </a:endParaRPr>
          </a:p>
          <a:p>
            <a:pPr marL="0"/>
            <a:endParaRPr lang="en-US">
              <a:ea typeface="Roboto"/>
              <a:cs typeface="Roboto"/>
            </a:endParaRPr>
          </a:p>
          <a:p>
            <a:endParaRPr lang="ru-RU">
              <a:ea typeface="Roboto"/>
              <a:cs typeface="Roboto"/>
            </a:endParaRPr>
          </a:p>
        </p:txBody>
      </p:sp>
      <p:sp>
        <p:nvSpPr>
          <p:cNvPr id="31" name="Текст 30">
            <a:extLst>
              <a:ext uri="{FF2B5EF4-FFF2-40B4-BE49-F238E27FC236}">
                <a16:creationId xmlns:a16="http://schemas.microsoft.com/office/drawing/2014/main" id="{CC62BDD5-70C6-4F56-88A0-13F96FBA0784}"/>
              </a:ext>
            </a:extLst>
          </p:cNvPr>
          <p:cNvSpPr>
            <a:spLocks noGrp="1"/>
          </p:cNvSpPr>
          <p:nvPr>
            <p:ph type="body" idx="28"/>
          </p:nvPr>
        </p:nvSpPr>
        <p:spPr/>
        <p:txBody>
          <a:bodyPr/>
          <a:lstStyle/>
          <a:p>
            <a:pPr marL="0" lvl="0">
              <a:buClr>
                <a:srgbClr val="F5F6F8"/>
              </a:buClr>
            </a:pPr>
            <a:r>
              <a:rPr lang="en-US">
                <a:solidFill>
                  <a:srgbClr val="536B76"/>
                </a:solidFill>
              </a:rPr>
              <a:t>Keep track of decisions made (Change Log)</a:t>
            </a:r>
            <a:endParaRPr lang="ru-RU"/>
          </a:p>
        </p:txBody>
      </p:sp>
      <p:sp>
        <p:nvSpPr>
          <p:cNvPr id="32" name="Текст 31">
            <a:extLst>
              <a:ext uri="{FF2B5EF4-FFF2-40B4-BE49-F238E27FC236}">
                <a16:creationId xmlns:a16="http://schemas.microsoft.com/office/drawing/2014/main" id="{E79771FA-F227-4891-8B24-B2333BEBD6C7}"/>
              </a:ext>
            </a:extLst>
          </p:cNvPr>
          <p:cNvSpPr>
            <a:spLocks noGrp="1"/>
          </p:cNvSpPr>
          <p:nvPr>
            <p:ph type="body" idx="29"/>
          </p:nvPr>
        </p:nvSpPr>
        <p:spPr/>
        <p:txBody>
          <a:bodyPr/>
          <a:lstStyle/>
          <a:p>
            <a:pPr marL="0"/>
            <a:r>
              <a:rPr lang="en-US">
                <a:solidFill>
                  <a:srgbClr val="536B76"/>
                </a:solidFill>
              </a:rPr>
              <a:t>Encourage annotators to avoid private messaging</a:t>
            </a:r>
            <a:endParaRPr lang="en-US">
              <a:ea typeface="Roboto"/>
              <a:cs typeface="Roboto"/>
            </a:endParaRPr>
          </a:p>
        </p:txBody>
      </p:sp>
      <p:sp>
        <p:nvSpPr>
          <p:cNvPr id="33" name="Текст 32">
            <a:extLst>
              <a:ext uri="{FF2B5EF4-FFF2-40B4-BE49-F238E27FC236}">
                <a16:creationId xmlns:a16="http://schemas.microsoft.com/office/drawing/2014/main" id="{901D02A6-50DF-4041-9414-25131EA01706}"/>
              </a:ext>
            </a:extLst>
          </p:cNvPr>
          <p:cNvSpPr>
            <a:spLocks noGrp="1"/>
          </p:cNvSpPr>
          <p:nvPr>
            <p:ph type="body" idx="30"/>
          </p:nvPr>
        </p:nvSpPr>
        <p:spPr/>
        <p:txBody>
          <a:bodyPr>
            <a:normAutofit/>
          </a:bodyPr>
          <a:lstStyle/>
          <a:p>
            <a:pPr marL="0"/>
            <a:r>
              <a:rPr lang="en-US"/>
              <a:t>Iterative process</a:t>
            </a:r>
            <a:endParaRPr lang="ru-RU"/>
          </a:p>
        </p:txBody>
      </p:sp>
      <p:sp>
        <p:nvSpPr>
          <p:cNvPr id="34" name="Текст 33">
            <a:extLst>
              <a:ext uri="{FF2B5EF4-FFF2-40B4-BE49-F238E27FC236}">
                <a16:creationId xmlns:a16="http://schemas.microsoft.com/office/drawing/2014/main" id="{A13DF31C-DFC3-4755-8539-4BDB76A3073E}"/>
              </a:ext>
            </a:extLst>
          </p:cNvPr>
          <p:cNvSpPr>
            <a:spLocks noGrp="1"/>
          </p:cNvSpPr>
          <p:nvPr>
            <p:ph type="body" idx="31"/>
          </p:nvPr>
        </p:nvSpPr>
        <p:spPr/>
        <p:txBody>
          <a:bodyPr/>
          <a:lstStyle/>
          <a:p>
            <a:pPr marL="0" lvl="0">
              <a:buClr>
                <a:srgbClr val="F5F6F8"/>
              </a:buClr>
            </a:pPr>
            <a:r>
              <a:rPr lang="en-US">
                <a:solidFill>
                  <a:srgbClr val="536B76"/>
                </a:solidFill>
              </a:rPr>
              <a:t>Test your AGs</a:t>
            </a:r>
            <a:endParaRPr lang="ru-RU"/>
          </a:p>
        </p:txBody>
      </p:sp>
      <p:sp>
        <p:nvSpPr>
          <p:cNvPr id="36" name="Текст 35">
            <a:extLst>
              <a:ext uri="{FF2B5EF4-FFF2-40B4-BE49-F238E27FC236}">
                <a16:creationId xmlns:a16="http://schemas.microsoft.com/office/drawing/2014/main" id="{C1EBC63A-18D8-4F5B-A61C-6CC0CD8B2E4E}"/>
              </a:ext>
            </a:extLst>
          </p:cNvPr>
          <p:cNvSpPr>
            <a:spLocks noGrp="1"/>
          </p:cNvSpPr>
          <p:nvPr>
            <p:ph type="body" idx="33"/>
          </p:nvPr>
        </p:nvSpPr>
        <p:spPr/>
        <p:txBody>
          <a:bodyPr/>
          <a:lstStyle/>
          <a:p>
            <a:pPr marL="0">
              <a:buClr>
                <a:srgbClr val="F5F6F8"/>
              </a:buClr>
            </a:pPr>
            <a:r>
              <a:rPr lang="en-US" i="1">
                <a:solidFill>
                  <a:srgbClr val="536B76"/>
                </a:solidFill>
              </a:rPr>
              <a:t>Seed Corpus </a:t>
            </a:r>
            <a:r>
              <a:rPr lang="en-US">
                <a:solidFill>
                  <a:srgbClr val="536B76"/>
                </a:solidFill>
              </a:rPr>
              <a:t>annotations (pilot)</a:t>
            </a:r>
            <a:endParaRPr lang="ru-RU"/>
          </a:p>
        </p:txBody>
      </p:sp>
      <p:sp>
        <p:nvSpPr>
          <p:cNvPr id="37" name="Текст 36">
            <a:extLst>
              <a:ext uri="{FF2B5EF4-FFF2-40B4-BE49-F238E27FC236}">
                <a16:creationId xmlns:a16="http://schemas.microsoft.com/office/drawing/2014/main" id="{8BD88742-FEF5-497E-8422-62AD2C4D231F}"/>
              </a:ext>
            </a:extLst>
          </p:cNvPr>
          <p:cNvSpPr>
            <a:spLocks noGrp="1"/>
          </p:cNvSpPr>
          <p:nvPr>
            <p:ph type="body" idx="34"/>
          </p:nvPr>
        </p:nvSpPr>
        <p:spPr/>
        <p:txBody>
          <a:bodyPr/>
          <a:lstStyle/>
          <a:p>
            <a:pPr marL="0"/>
            <a:r>
              <a:rPr lang="en-US">
                <a:solidFill>
                  <a:srgbClr val="536B76"/>
                </a:solidFill>
                <a:ea typeface="+mn-lt"/>
                <a:cs typeface="+mn-lt"/>
              </a:rPr>
              <a:t>data scientists/NLP engineers</a:t>
            </a:r>
            <a:endParaRPr lang="en-US"/>
          </a:p>
          <a:p>
            <a:endParaRPr lang="ru-RU"/>
          </a:p>
        </p:txBody>
      </p:sp>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p:txBody>
          <a:bodyPr>
            <a:normAutofit/>
          </a:bodyPr>
          <a:lstStyle/>
          <a:p>
            <a:r>
              <a:rPr lang="en-US" sz="3000"/>
              <a:t>Best Practices - AG Development</a:t>
            </a:r>
            <a:endParaRPr lang="ru-RU" sz="3000"/>
          </a:p>
        </p:txBody>
      </p:sp>
    </p:spTree>
    <p:extLst>
      <p:ext uri="{BB962C8B-B14F-4D97-AF65-F5344CB8AC3E}">
        <p14:creationId xmlns:p14="http://schemas.microsoft.com/office/powerpoint/2010/main" val="8551304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p:txBody>
          <a:bodyPr/>
          <a:lstStyle/>
          <a:p>
            <a:pPr>
              <a:lnSpc>
                <a:spcPct val="100000"/>
              </a:lnSpc>
            </a:pPr>
            <a:r>
              <a:rPr lang="en-US"/>
              <a:t>Best Practices - NER</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338602" y="4550599"/>
            <a:ext cx="5949388" cy="2070121"/>
          </a:xfrm>
        </p:spPr>
        <p:txBody>
          <a:bodyPr>
            <a:normAutofit fontScale="62500" lnSpcReduction="20000"/>
          </a:bodyPr>
          <a:lstStyle/>
          <a:p>
            <a:pPr marL="457200" indent="-457200" algn="ctr">
              <a:lnSpc>
                <a:spcPct val="150000"/>
              </a:lnSpc>
              <a:buFont typeface="Wingdings" pitchFamily="2" charset="2"/>
              <a:buChar char="§"/>
            </a:pPr>
            <a:r>
              <a:rPr lang="en-US" sz="2800"/>
              <a:t>Define the level of </a:t>
            </a:r>
            <a:r>
              <a:rPr lang="en-US" sz="2800" b="1"/>
              <a:t>granularity</a:t>
            </a:r>
            <a:r>
              <a:rPr lang="en-US" sz="2800"/>
              <a:t> of your taxonomy</a:t>
            </a:r>
            <a:endParaRPr lang="en-US" sz="2800">
              <a:ea typeface="Roboto"/>
              <a:cs typeface="Roboto"/>
            </a:endParaRPr>
          </a:p>
          <a:p>
            <a:pPr marL="457200" indent="-457200" algn="ctr">
              <a:lnSpc>
                <a:spcPct val="150000"/>
              </a:lnSpc>
              <a:buFont typeface="Wingdings" pitchFamily="2" charset="2"/>
              <a:buChar char="§"/>
            </a:pPr>
            <a:endParaRPr lang="en-US" sz="2800">
              <a:ea typeface="Roboto"/>
              <a:cs typeface="Roboto"/>
            </a:endParaRPr>
          </a:p>
          <a:p>
            <a:pPr marL="457200" indent="-457200" algn="ctr">
              <a:lnSpc>
                <a:spcPct val="150000"/>
              </a:lnSpc>
              <a:buFont typeface="Wingdings" pitchFamily="2" charset="2"/>
              <a:buChar char="§"/>
            </a:pPr>
            <a:r>
              <a:rPr lang="en-US" sz="2800"/>
              <a:t>e.g.: </a:t>
            </a:r>
            <a:r>
              <a:rPr lang="en-US" sz="2800" b="1" i="1" err="1"/>
              <a:t>Clinical_Problem</a:t>
            </a:r>
            <a:r>
              <a:rPr lang="en-US" sz="2800"/>
              <a:t> label vs. </a:t>
            </a:r>
            <a:r>
              <a:rPr lang="en-US" sz="2800" b="1" i="1"/>
              <a:t>Modifier + Symptom</a:t>
            </a:r>
            <a:endParaRPr lang="en-US" sz="2800" b="1" i="1">
              <a:ea typeface="Roboto"/>
              <a:cs typeface="Roboto"/>
            </a:endParaRP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6008207" y="4550599"/>
            <a:ext cx="6438688" cy="2070121"/>
          </a:xfrm>
        </p:spPr>
        <p:txBody>
          <a:bodyPr>
            <a:normAutofit fontScale="85000" lnSpcReduction="10000"/>
          </a:bodyPr>
          <a:lstStyle/>
          <a:p>
            <a:pPr marL="0" indent="0" algn="ctr">
              <a:lnSpc>
                <a:spcPct val="150000"/>
              </a:lnSpc>
            </a:pPr>
            <a:r>
              <a:rPr lang="en-US" sz="2000"/>
              <a:t>Each label should have </a:t>
            </a:r>
            <a:r>
              <a:rPr lang="en-US" sz="2000" b="1"/>
              <a:t>clear boundaries </a:t>
            </a:r>
            <a:r>
              <a:rPr lang="en-US" sz="2000"/>
              <a:t>(avoid overlapping) </a:t>
            </a:r>
            <a:endParaRPr lang="en-US" sz="2000">
              <a:ea typeface="Roboto"/>
              <a:cs typeface="Roboto"/>
            </a:endParaRPr>
          </a:p>
          <a:p>
            <a:pPr marL="0" indent="0" algn="ctr">
              <a:lnSpc>
                <a:spcPct val="150000"/>
              </a:lnSpc>
            </a:pPr>
            <a:endParaRPr lang="en-US" sz="2000">
              <a:ea typeface="Roboto"/>
              <a:cs typeface="Roboto"/>
            </a:endParaRPr>
          </a:p>
          <a:p>
            <a:pPr marL="0" indent="0" algn="ctr">
              <a:lnSpc>
                <a:spcPct val="150000"/>
              </a:lnSpc>
            </a:pPr>
            <a:r>
              <a:rPr lang="en-US" sz="2000"/>
              <a:t>e.g.: “Treatment will involve the drug </a:t>
            </a:r>
            <a:r>
              <a:rPr lang="en-US" sz="2000" err="1"/>
              <a:t>Tarceva</a:t>
            </a:r>
            <a:r>
              <a:rPr lang="en-US" sz="2000"/>
              <a:t>” </a:t>
            </a:r>
            <a:endParaRPr lang="en-US" sz="2000">
              <a:ea typeface="Roboto"/>
              <a:cs typeface="Roboto"/>
            </a:endParaRPr>
          </a:p>
          <a:p>
            <a:pPr marL="0" indent="0" algn="ctr">
              <a:lnSpc>
                <a:spcPct val="150000"/>
              </a:lnSpc>
            </a:pPr>
            <a:r>
              <a:rPr lang="en-US" sz="2000"/>
              <a:t>(</a:t>
            </a:r>
            <a:r>
              <a:rPr lang="en-US" sz="2000" b="1" i="1" err="1"/>
              <a:t>Cancer_Treatment</a:t>
            </a:r>
            <a:r>
              <a:rPr lang="en-US" sz="2000" b="1" i="1"/>
              <a:t> </a:t>
            </a:r>
            <a:r>
              <a:rPr lang="en-US" sz="2000"/>
              <a:t>vs </a:t>
            </a:r>
            <a:r>
              <a:rPr lang="en-US" sz="2000" b="1" i="1"/>
              <a:t>Drug</a:t>
            </a:r>
            <a:r>
              <a:rPr lang="en-US" sz="2000"/>
              <a:t>)</a:t>
            </a:r>
            <a:endParaRPr lang="en-US" sz="2000">
              <a:ea typeface="Roboto"/>
              <a:cs typeface="Roboto"/>
            </a:endParaRPr>
          </a:p>
        </p:txBody>
      </p:sp>
      <p:pic>
        <p:nvPicPr>
          <p:cNvPr id="9" name="Picture 8" descr="A close-up of a sign&#10;&#10;Description automatically generated">
            <a:extLst>
              <a:ext uri="{FF2B5EF4-FFF2-40B4-BE49-F238E27FC236}">
                <a16:creationId xmlns:a16="http://schemas.microsoft.com/office/drawing/2014/main" id="{C931E2CD-D7C7-4C0F-755D-338FB31E6F7A}"/>
              </a:ext>
            </a:extLst>
          </p:cNvPr>
          <p:cNvPicPr>
            <a:picLocks noChangeAspect="1"/>
          </p:cNvPicPr>
          <p:nvPr/>
        </p:nvPicPr>
        <p:blipFill rotWithShape="1">
          <a:blip r:embed="rId2"/>
          <a:srcRect r="2025" b="-9375"/>
          <a:stretch/>
        </p:blipFill>
        <p:spPr>
          <a:xfrm>
            <a:off x="437322" y="1807576"/>
            <a:ext cx="5128597" cy="45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Текст 11">
            <a:extLst>
              <a:ext uri="{FF2B5EF4-FFF2-40B4-BE49-F238E27FC236}">
                <a16:creationId xmlns:a16="http://schemas.microsoft.com/office/drawing/2014/main" id="{B6305209-2179-3BB0-F5B8-03292D9FFA04}"/>
              </a:ext>
            </a:extLst>
          </p:cNvPr>
          <p:cNvSpPr txBox="1">
            <a:spLocks/>
          </p:cNvSpPr>
          <p:nvPr/>
        </p:nvSpPr>
        <p:spPr>
          <a:xfrm>
            <a:off x="-40429" y="2483260"/>
            <a:ext cx="5949388" cy="2070121"/>
          </a:xfrm>
          <a:prstGeom prst="rect">
            <a:avLst/>
          </a:prstGeom>
          <a:noFill/>
          <a:ln>
            <a:noFill/>
          </a:ln>
        </p:spPr>
        <p:txBody>
          <a:bodyPr spcFirstLastPara="1" vert="horz" wrap="square" lIns="91425" tIns="45700" rIns="91425" bIns="45700" rtlCol="0" anchor="t" anchorCtr="0">
            <a:normAutofit/>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pic>
        <p:nvPicPr>
          <p:cNvPr id="13" name="Picture 12">
            <a:extLst>
              <a:ext uri="{FF2B5EF4-FFF2-40B4-BE49-F238E27FC236}">
                <a16:creationId xmlns:a16="http://schemas.microsoft.com/office/drawing/2014/main" id="{5963370E-40AC-F94F-BF34-6236CD6C6EB7}"/>
              </a:ext>
            </a:extLst>
          </p:cNvPr>
          <p:cNvPicPr>
            <a:picLocks noChangeAspect="1"/>
          </p:cNvPicPr>
          <p:nvPr/>
        </p:nvPicPr>
        <p:blipFill>
          <a:blip r:embed="rId3"/>
          <a:stretch>
            <a:fillRect/>
          </a:stretch>
        </p:blipFill>
        <p:spPr>
          <a:xfrm>
            <a:off x="443948" y="3431114"/>
            <a:ext cx="5168347" cy="340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descr="A black text on a white background&#10;&#10;Description automatically generated">
            <a:extLst>
              <a:ext uri="{FF2B5EF4-FFF2-40B4-BE49-F238E27FC236}">
                <a16:creationId xmlns:a16="http://schemas.microsoft.com/office/drawing/2014/main" id="{EFCFE995-E047-3049-643A-5CABE6687387}"/>
              </a:ext>
            </a:extLst>
          </p:cNvPr>
          <p:cNvPicPr>
            <a:picLocks noChangeAspect="1"/>
          </p:cNvPicPr>
          <p:nvPr/>
        </p:nvPicPr>
        <p:blipFill rotWithShape="1">
          <a:blip r:embed="rId4"/>
          <a:srcRect t="-1211" r="2315" b="-2696"/>
          <a:stretch/>
        </p:blipFill>
        <p:spPr>
          <a:xfrm>
            <a:off x="6990523" y="3296955"/>
            <a:ext cx="4472613" cy="442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close up of a sign&#10;&#10;Description automatically generated">
            <a:extLst>
              <a:ext uri="{FF2B5EF4-FFF2-40B4-BE49-F238E27FC236}">
                <a16:creationId xmlns:a16="http://schemas.microsoft.com/office/drawing/2014/main" id="{A795084C-4210-490E-C82D-7075D07005D7}"/>
              </a:ext>
            </a:extLst>
          </p:cNvPr>
          <p:cNvPicPr>
            <a:picLocks noChangeAspect="1"/>
          </p:cNvPicPr>
          <p:nvPr/>
        </p:nvPicPr>
        <p:blipFill rotWithShape="1">
          <a:blip r:embed="rId5"/>
          <a:srcRect t="9091" r="1879" b="-788"/>
          <a:stretch/>
        </p:blipFill>
        <p:spPr>
          <a:xfrm>
            <a:off x="6804991" y="1847070"/>
            <a:ext cx="4843670" cy="397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Текст 11">
            <a:extLst>
              <a:ext uri="{FF2B5EF4-FFF2-40B4-BE49-F238E27FC236}">
                <a16:creationId xmlns:a16="http://schemas.microsoft.com/office/drawing/2014/main" id="{80FA2599-C1B1-5CE6-1B8E-239268B971C0}"/>
              </a:ext>
            </a:extLst>
          </p:cNvPr>
          <p:cNvSpPr txBox="1">
            <a:spLocks/>
          </p:cNvSpPr>
          <p:nvPr/>
        </p:nvSpPr>
        <p:spPr>
          <a:xfrm>
            <a:off x="6148335" y="2483259"/>
            <a:ext cx="5949388" cy="2070121"/>
          </a:xfrm>
          <a:prstGeom prst="rect">
            <a:avLst/>
          </a:prstGeom>
          <a:noFill/>
          <a:ln>
            <a:noFill/>
          </a:ln>
        </p:spPr>
        <p:txBody>
          <a:bodyPr spcFirstLastPara="1" vert="horz" wrap="square" lIns="91425" tIns="45700" rIns="91425" bIns="45700" rtlCol="0" anchor="t" anchorCtr="0">
            <a:normAutofit/>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spTree>
    <p:extLst>
      <p:ext uri="{BB962C8B-B14F-4D97-AF65-F5344CB8AC3E}">
        <p14:creationId xmlns:p14="http://schemas.microsoft.com/office/powerpoint/2010/main" val="4001254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a:xfrm>
            <a:off x="726405" y="160726"/>
            <a:ext cx="8009317" cy="1958984"/>
          </a:xfrm>
        </p:spPr>
        <p:txBody>
          <a:bodyPr/>
          <a:lstStyle/>
          <a:p>
            <a:pPr>
              <a:lnSpc>
                <a:spcPct val="100000"/>
              </a:lnSpc>
            </a:pPr>
            <a:r>
              <a:rPr lang="en-US"/>
              <a:t>Best Practices - NER</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544011" y="4550599"/>
            <a:ext cx="7032856" cy="2070121"/>
          </a:xfrm>
        </p:spPr>
        <p:txBody>
          <a:bodyPr>
            <a:normAutofit fontScale="70000" lnSpcReduction="20000"/>
          </a:bodyPr>
          <a:lstStyle/>
          <a:p>
            <a:pPr marL="457200" indent="-457200" algn="ctr">
              <a:lnSpc>
                <a:spcPct val="150000"/>
              </a:lnSpc>
              <a:buFont typeface="Wingdings" pitchFamily="2" charset="2"/>
              <a:buChar char="§"/>
            </a:pPr>
            <a:r>
              <a:rPr lang="en-US" sz="2800"/>
              <a:t>Extractions should not include more than 2-3 words!</a:t>
            </a:r>
            <a:endParaRPr lang="en-US" sz="2800">
              <a:ea typeface="Roboto"/>
              <a:cs typeface="Roboto"/>
            </a:endParaRPr>
          </a:p>
          <a:p>
            <a:pPr indent="-457200" algn="ctr">
              <a:lnSpc>
                <a:spcPct val="150000"/>
              </a:lnSpc>
              <a:buFont typeface="Wingdings" pitchFamily="2" charset="2"/>
              <a:buChar char="§"/>
            </a:pPr>
            <a:r>
              <a:rPr lang="en-US" sz="2800" b="1"/>
              <a:t>Consider merging/dropping/splitting entities</a:t>
            </a:r>
            <a:endParaRPr lang="en-US" sz="2800" b="1">
              <a:ea typeface="Roboto"/>
              <a:cs typeface="Roboto"/>
            </a:endParaRPr>
          </a:p>
          <a:p>
            <a:pPr indent="-457200" algn="ctr">
              <a:lnSpc>
                <a:spcPct val="150000"/>
              </a:lnSpc>
              <a:buFont typeface="Wingdings" pitchFamily="2" charset="2"/>
              <a:buChar char="§"/>
            </a:pPr>
            <a:r>
              <a:rPr lang="en-US" sz="2800" b="1" i="1"/>
              <a:t>e.g.: “There is metastasis in the lung” (Metastasis &gt; Metastasis + Site)</a:t>
            </a:r>
            <a:endParaRPr lang="en-US" sz="2800" b="1" i="1">
              <a:ea typeface="Roboto"/>
              <a:cs typeface="Roboto"/>
            </a:endParaRP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5564259" y="4550599"/>
            <a:ext cx="6438688" cy="2070121"/>
          </a:xfrm>
        </p:spPr>
        <p:txBody>
          <a:bodyPr>
            <a:normAutofit fontScale="85000" lnSpcReduction="10000"/>
          </a:bodyPr>
          <a:lstStyle/>
          <a:p>
            <a:pPr marL="0" indent="0" algn="ctr">
              <a:lnSpc>
                <a:spcPct val="150000"/>
              </a:lnSpc>
            </a:pPr>
            <a:r>
              <a:rPr lang="en-US" sz="2000"/>
              <a:t>Combine NER with </a:t>
            </a:r>
            <a:r>
              <a:rPr lang="en-US" sz="2000" b="1"/>
              <a:t>other NLP features</a:t>
            </a:r>
            <a:endParaRPr lang="en-US" sz="2000">
              <a:ea typeface="Roboto"/>
              <a:cs typeface="Roboto"/>
            </a:endParaRPr>
          </a:p>
          <a:p>
            <a:pPr marL="0" indent="0" algn="ctr">
              <a:lnSpc>
                <a:spcPct val="150000"/>
              </a:lnSpc>
            </a:pPr>
            <a:r>
              <a:rPr lang="en-US" sz="2000"/>
              <a:t>assertion labels</a:t>
            </a:r>
            <a:endParaRPr lang="en-US" sz="2000">
              <a:ea typeface="Roboto"/>
              <a:cs typeface="Roboto"/>
            </a:endParaRPr>
          </a:p>
          <a:p>
            <a:pPr marL="0" indent="0" algn="ctr">
              <a:lnSpc>
                <a:spcPct val="150000"/>
              </a:lnSpc>
            </a:pPr>
            <a:r>
              <a:rPr lang="en-US" sz="2000"/>
              <a:t>relations </a:t>
            </a:r>
            <a:endParaRPr lang="en-US" sz="2000">
              <a:ea typeface="Roboto"/>
              <a:cs typeface="Roboto"/>
            </a:endParaRPr>
          </a:p>
          <a:p>
            <a:pPr marL="0" indent="0" algn="ctr">
              <a:lnSpc>
                <a:spcPct val="150000"/>
              </a:lnSpc>
            </a:pPr>
            <a:r>
              <a:rPr lang="en-US" sz="2000"/>
              <a:t>text classification</a:t>
            </a:r>
            <a:endParaRPr lang="en-US" sz="2000">
              <a:ea typeface="Roboto"/>
              <a:cs typeface="Roboto"/>
            </a:endParaRPr>
          </a:p>
        </p:txBody>
      </p:sp>
      <p:sp>
        <p:nvSpPr>
          <p:cNvPr id="7" name="Текст 11">
            <a:extLst>
              <a:ext uri="{FF2B5EF4-FFF2-40B4-BE49-F238E27FC236}">
                <a16:creationId xmlns:a16="http://schemas.microsoft.com/office/drawing/2014/main" id="{FF72D6EB-8C65-5F40-7DF4-762C39E0072F}"/>
              </a:ext>
            </a:extLst>
          </p:cNvPr>
          <p:cNvSpPr txBox="1">
            <a:spLocks/>
          </p:cNvSpPr>
          <p:nvPr/>
        </p:nvSpPr>
        <p:spPr>
          <a:xfrm>
            <a:off x="-40429" y="2483260"/>
            <a:ext cx="5949388" cy="559374"/>
          </a:xfrm>
          <a:prstGeom prst="rect">
            <a:avLst/>
          </a:prstGeom>
          <a:noFill/>
          <a:ln>
            <a:noFill/>
          </a:ln>
        </p:spPr>
        <p:txBody>
          <a:bodyPr spcFirstLastPara="1" vert="horz" wrap="square" lIns="91425" tIns="45700" rIns="91425" bIns="45700" rtlCol="0" anchor="t" anchorCtr="0">
            <a:normAutofit fontScale="85000" lnSpcReduction="20000"/>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pic>
        <p:nvPicPr>
          <p:cNvPr id="9" name="Picture 8" descr="A close-up of a text&#10;&#10;Description automatically generated">
            <a:extLst>
              <a:ext uri="{FF2B5EF4-FFF2-40B4-BE49-F238E27FC236}">
                <a16:creationId xmlns:a16="http://schemas.microsoft.com/office/drawing/2014/main" id="{D0E8BF1F-FF75-CCB4-1CBA-513DDBD5800B}"/>
              </a:ext>
            </a:extLst>
          </p:cNvPr>
          <p:cNvPicPr>
            <a:picLocks noChangeAspect="1"/>
          </p:cNvPicPr>
          <p:nvPr/>
        </p:nvPicPr>
        <p:blipFill>
          <a:blip r:embed="rId2"/>
          <a:stretch>
            <a:fillRect/>
          </a:stretch>
        </p:blipFill>
        <p:spPr>
          <a:xfrm>
            <a:off x="251791" y="3255182"/>
            <a:ext cx="5356052" cy="9771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grey rectangular sign with black text&#10;&#10;Description automatically generated">
            <a:extLst>
              <a:ext uri="{FF2B5EF4-FFF2-40B4-BE49-F238E27FC236}">
                <a16:creationId xmlns:a16="http://schemas.microsoft.com/office/drawing/2014/main" id="{2FEE7585-AF44-B137-1DE9-AC6285976415}"/>
              </a:ext>
            </a:extLst>
          </p:cNvPr>
          <p:cNvPicPr>
            <a:picLocks noChangeAspect="1"/>
          </p:cNvPicPr>
          <p:nvPr/>
        </p:nvPicPr>
        <p:blipFill>
          <a:blip r:embed="rId3"/>
          <a:stretch>
            <a:fillRect/>
          </a:stretch>
        </p:blipFill>
        <p:spPr>
          <a:xfrm>
            <a:off x="251791" y="1897874"/>
            <a:ext cx="5448817" cy="438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B51D5880-1EC9-6C62-1302-765FF7DDA2B4}"/>
              </a:ext>
            </a:extLst>
          </p:cNvPr>
          <p:cNvPicPr>
            <a:picLocks noChangeAspect="1"/>
          </p:cNvPicPr>
          <p:nvPr/>
        </p:nvPicPr>
        <p:blipFill>
          <a:blip r:embed="rId4"/>
          <a:stretch>
            <a:fillRect/>
          </a:stretch>
        </p:blipFill>
        <p:spPr>
          <a:xfrm>
            <a:off x="6248400" y="1897049"/>
            <a:ext cx="5755481" cy="355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screenshot of a phone&#10;&#10;Description automatically generated">
            <a:extLst>
              <a:ext uri="{FF2B5EF4-FFF2-40B4-BE49-F238E27FC236}">
                <a16:creationId xmlns:a16="http://schemas.microsoft.com/office/drawing/2014/main" id="{28BA6F6F-DBB1-EB72-8383-A11435C28C33}"/>
              </a:ext>
            </a:extLst>
          </p:cNvPr>
          <p:cNvPicPr>
            <a:picLocks noChangeAspect="1"/>
          </p:cNvPicPr>
          <p:nvPr/>
        </p:nvPicPr>
        <p:blipFill>
          <a:blip r:embed="rId5"/>
          <a:stretch>
            <a:fillRect/>
          </a:stretch>
        </p:blipFill>
        <p:spPr>
          <a:xfrm>
            <a:off x="7319962" y="2994728"/>
            <a:ext cx="3338512" cy="1237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9805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0" y="825291"/>
            <a:ext cx="12791546" cy="1325563"/>
          </a:xfrm>
        </p:spPr>
        <p:txBody>
          <a:bodyPr>
            <a:normAutofit/>
          </a:bodyPr>
          <a:lstStyle/>
          <a:p>
            <a:r>
              <a:rPr lang="en-US" sz="2800">
                <a:solidFill>
                  <a:schemeClr val="bg1"/>
                </a:solidFill>
              </a:rPr>
              <a:t>Key Requirements </a:t>
            </a:r>
            <a:r>
              <a:rPr lang="en-US" sz="2800"/>
              <a:t>for Annotation Tools</a:t>
            </a:r>
            <a:endParaRPr lang="ru-RU" sz="2800"/>
          </a:p>
        </p:txBody>
      </p:sp>
      <p:sp>
        <p:nvSpPr>
          <p:cNvPr id="23" name="Объект 22">
            <a:extLst>
              <a:ext uri="{FF2B5EF4-FFF2-40B4-BE49-F238E27FC236}">
                <a16:creationId xmlns:a16="http://schemas.microsoft.com/office/drawing/2014/main" id="{21F8EFEC-A99F-4206-BEEE-4E5F7D41170A}"/>
              </a:ext>
            </a:extLst>
          </p:cNvPr>
          <p:cNvSpPr>
            <a:spLocks noGrp="1"/>
          </p:cNvSpPr>
          <p:nvPr>
            <p:ph idx="1"/>
          </p:nvPr>
        </p:nvSpPr>
        <p:spPr>
          <a:xfrm>
            <a:off x="3963492" y="1810512"/>
            <a:ext cx="7780273" cy="4706829"/>
          </a:xfrm>
        </p:spPr>
        <p:txBody>
          <a:bodyPr>
            <a:normAutofit fontScale="70000" lnSpcReduction="20000"/>
          </a:bodyPr>
          <a:lstStyle/>
          <a:p>
            <a:pPr>
              <a:lnSpc>
                <a:spcPct val="100000"/>
              </a:lnSpc>
            </a:pPr>
            <a:r>
              <a:rPr lang="en-US" sz="2600" b="1" u="sng"/>
              <a:t>High productivity</a:t>
            </a:r>
            <a:r>
              <a:rPr lang="en-US" sz="2600"/>
              <a:t> </a:t>
            </a:r>
            <a:r>
              <a:rPr lang="en-US"/>
              <a:t>– keep annotators "in the zone"</a:t>
            </a:r>
          </a:p>
          <a:p>
            <a:pPr marL="800100" lvl="1" indent="-342900">
              <a:lnSpc>
                <a:spcPct val="100000"/>
              </a:lnSpc>
              <a:buFont typeface="Wingdings" panose="05000000000000000000" pitchFamily="2" charset="2"/>
              <a:buChar char="ü"/>
            </a:pPr>
            <a:r>
              <a:rPr lang="en-US"/>
              <a:t>Intuitive, easy to learn </a:t>
            </a:r>
          </a:p>
          <a:p>
            <a:pPr marL="800100" lvl="1" indent="-342900">
              <a:lnSpc>
                <a:spcPct val="100000"/>
              </a:lnSpc>
              <a:buFont typeface="Wingdings" panose="05000000000000000000" pitchFamily="2" charset="2"/>
              <a:buChar char="ü"/>
            </a:pPr>
            <a:r>
              <a:rPr lang="en-US"/>
              <a:t>Keyboard shortcuts </a:t>
            </a:r>
          </a:p>
          <a:p>
            <a:pPr marL="800100" lvl="1" indent="-342900">
              <a:lnSpc>
                <a:spcPct val="100000"/>
              </a:lnSpc>
              <a:buFont typeface="Wingdings" panose="05000000000000000000" pitchFamily="2" charset="2"/>
              <a:buChar char="ü"/>
            </a:pPr>
            <a:r>
              <a:rPr lang="en-US"/>
              <a:t>How many clicks? How many eye movements?</a:t>
            </a:r>
          </a:p>
          <a:p>
            <a:pPr marL="800100" lvl="1" indent="-342900">
              <a:lnSpc>
                <a:spcPct val="100000"/>
              </a:lnSpc>
              <a:buFont typeface="Wingdings" panose="05000000000000000000" pitchFamily="2" charset="2"/>
              <a:buChar char="ü"/>
            </a:pPr>
            <a:r>
              <a:rPr lang="en-US"/>
              <a:t>Automatic transition between documents</a:t>
            </a:r>
            <a:br>
              <a:rPr lang="en-US"/>
            </a:br>
            <a:endParaRPr lang="en-US"/>
          </a:p>
          <a:p>
            <a:pPr>
              <a:lnSpc>
                <a:spcPct val="100000"/>
              </a:lnSpc>
            </a:pPr>
            <a:r>
              <a:rPr lang="en-US" sz="2600" b="1" u="sng"/>
              <a:t>Teamwork</a:t>
            </a:r>
          </a:p>
          <a:p>
            <a:pPr marL="800100" lvl="1" indent="-342900">
              <a:lnSpc>
                <a:spcPct val="100000"/>
              </a:lnSpc>
              <a:buFont typeface="Wingdings" panose="05000000000000000000" pitchFamily="2" charset="2"/>
              <a:buChar char="ü"/>
            </a:pPr>
            <a:r>
              <a:rPr lang="en-US"/>
              <a:t>Support for projects, teams, and role-based permissions</a:t>
            </a:r>
          </a:p>
          <a:p>
            <a:pPr marL="800100" lvl="1" indent="-342900">
              <a:lnSpc>
                <a:spcPct val="100000"/>
              </a:lnSpc>
              <a:buFont typeface="Wingdings" panose="05000000000000000000" pitchFamily="2" charset="2"/>
              <a:buChar char="ü"/>
            </a:pPr>
            <a:r>
              <a:rPr lang="en-US"/>
              <a:t>Customizable workflows: validation, review, model training, etc.</a:t>
            </a:r>
          </a:p>
          <a:p>
            <a:pPr marL="800100" lvl="1" indent="-342900">
              <a:lnSpc>
                <a:spcPct val="100000"/>
              </a:lnSpc>
              <a:buFont typeface="Wingdings" panose="05000000000000000000" pitchFamily="2" charset="2"/>
              <a:buChar char="ü"/>
            </a:pPr>
            <a:r>
              <a:rPr lang="en-US"/>
              <a:t>Collaboration: compare versions, share guidelines</a:t>
            </a:r>
          </a:p>
          <a:p>
            <a:pPr marL="800100" lvl="1" indent="-342900">
              <a:lnSpc>
                <a:spcPct val="100000"/>
              </a:lnSpc>
              <a:buFont typeface="Wingdings" panose="05000000000000000000" pitchFamily="2" charset="2"/>
              <a:buChar char="ü"/>
            </a:pPr>
            <a:r>
              <a:rPr lang="en-US"/>
              <a:t>Versioning &amp; audit trails</a:t>
            </a:r>
            <a:br>
              <a:rPr lang="en-US"/>
            </a:br>
            <a:endParaRPr lang="en-US"/>
          </a:p>
          <a:p>
            <a:pPr>
              <a:lnSpc>
                <a:spcPct val="100000"/>
              </a:lnSpc>
            </a:pPr>
            <a:r>
              <a:rPr lang="en-US" sz="2600" b="1" u="sng"/>
              <a:t>Improve over time</a:t>
            </a:r>
          </a:p>
          <a:p>
            <a:pPr marL="800100" lvl="1" indent="-342900">
              <a:lnSpc>
                <a:spcPct val="100000"/>
              </a:lnSpc>
              <a:buFont typeface="Wingdings" panose="05000000000000000000" pitchFamily="2" charset="2"/>
              <a:buChar char="ü"/>
            </a:pPr>
            <a:r>
              <a:rPr lang="en-US"/>
              <a:t>New features and constant improvements</a:t>
            </a:r>
          </a:p>
          <a:p>
            <a:pPr marL="800100" lvl="1" indent="-342900">
              <a:lnSpc>
                <a:spcPct val="100000"/>
              </a:lnSpc>
              <a:buFont typeface="Wingdings" panose="05000000000000000000" pitchFamily="2" charset="2"/>
              <a:buChar char="ü"/>
            </a:pPr>
            <a:r>
              <a:rPr lang="en-US"/>
              <a:t>Learn from annotators actions</a:t>
            </a:r>
          </a:p>
          <a:p>
            <a:pPr marL="800100" lvl="1" indent="-342900">
              <a:lnSpc>
                <a:spcPct val="100000"/>
              </a:lnSpc>
              <a:buFont typeface="Wingdings" panose="05000000000000000000" pitchFamily="2" charset="2"/>
              <a:buChar char="ü"/>
            </a:pPr>
            <a:r>
              <a:rPr lang="en-US"/>
              <a:t>High-accuracy, configurable deep learning backend</a:t>
            </a:r>
          </a:p>
          <a:p>
            <a:pPr marL="800100" lvl="1" indent="-342900">
              <a:lnSpc>
                <a:spcPct val="100000"/>
              </a:lnSpc>
              <a:buFont typeface="Wingdings" panose="05000000000000000000" pitchFamily="2" charset="2"/>
              <a:buChar char="ü"/>
            </a:pPr>
            <a:r>
              <a:rPr lang="en-US"/>
              <a:t>"Closed-loop" automation: pre-train, annotate, retrain, measure</a:t>
            </a:r>
          </a:p>
        </p:txBody>
      </p:sp>
    </p:spTree>
    <p:extLst>
      <p:ext uri="{BB962C8B-B14F-4D97-AF65-F5344CB8AC3E}">
        <p14:creationId xmlns:p14="http://schemas.microsoft.com/office/powerpoint/2010/main" val="56196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a:xfrm>
            <a:off x="726405" y="160726"/>
            <a:ext cx="8009317" cy="1958984"/>
          </a:xfrm>
        </p:spPr>
        <p:txBody>
          <a:bodyPr/>
          <a:lstStyle/>
          <a:p>
            <a:pPr>
              <a:lnSpc>
                <a:spcPct val="100000"/>
              </a:lnSpc>
            </a:pPr>
            <a:r>
              <a:rPr lang="en-US"/>
              <a:t>Best Practices - Assertion</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544011" y="4550599"/>
            <a:ext cx="5949388" cy="2070121"/>
          </a:xfrm>
        </p:spPr>
        <p:txBody>
          <a:bodyPr>
            <a:normAutofit fontScale="70000" lnSpcReduction="20000"/>
          </a:bodyPr>
          <a:lstStyle/>
          <a:p>
            <a:pPr indent="-457200" algn="ctr">
              <a:lnSpc>
                <a:spcPct val="150000"/>
              </a:lnSpc>
              <a:buFont typeface="Wingdings" pitchFamily="2" charset="2"/>
              <a:buChar char="§"/>
            </a:pPr>
            <a:r>
              <a:rPr lang="en-US" sz="2800"/>
              <a:t>Assign a default assertion status</a:t>
            </a:r>
            <a:endParaRPr lang="en-US" sz="2800">
              <a:ea typeface="Roboto"/>
              <a:cs typeface="Roboto"/>
            </a:endParaRPr>
          </a:p>
          <a:p>
            <a:pPr indent="-457200" algn="ctr">
              <a:lnSpc>
                <a:spcPct val="150000"/>
              </a:lnSpc>
              <a:buFont typeface="Wingdings" pitchFamily="2" charset="2"/>
              <a:buChar char="§"/>
            </a:pPr>
            <a:r>
              <a:rPr lang="en-US" sz="2800" b="1" i="1"/>
              <a:t>e.g.: “The patient has cancer”. (Disease + Present assertion label by Default)</a:t>
            </a:r>
            <a:endParaRPr lang="en-US" sz="2800" b="1" i="1">
              <a:ea typeface="Roboto"/>
              <a:cs typeface="Roboto"/>
            </a:endParaRPr>
          </a:p>
          <a:p>
            <a:pPr indent="-457200" algn="ctr">
              <a:lnSpc>
                <a:spcPct val="150000"/>
              </a:lnSpc>
              <a:buFont typeface="Wingdings" pitchFamily="2" charset="2"/>
              <a:buChar char="§"/>
            </a:pPr>
            <a:r>
              <a:rPr lang="en-US" sz="2800"/>
              <a:t>Define each assertion label</a:t>
            </a:r>
            <a:endParaRPr lang="en-US" sz="2800">
              <a:ea typeface="Roboto"/>
              <a:cs typeface="Roboto"/>
            </a:endParaRPr>
          </a:p>
          <a:p>
            <a:pPr indent="-457200" algn="ctr">
              <a:lnSpc>
                <a:spcPct val="150000"/>
              </a:lnSpc>
              <a:buFont typeface="Wingdings" pitchFamily="2" charset="2"/>
              <a:buChar char="§"/>
            </a:pPr>
            <a:endParaRPr lang="en-US" sz="2800" b="1" i="1">
              <a:highlight>
                <a:srgbClr val="FFFF00"/>
              </a:highlight>
            </a:endParaRP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5564259" y="4550599"/>
            <a:ext cx="6438688" cy="2070121"/>
          </a:xfrm>
        </p:spPr>
        <p:txBody>
          <a:bodyPr>
            <a:normAutofit fontScale="70000" lnSpcReduction="20000"/>
          </a:bodyPr>
          <a:lstStyle/>
          <a:p>
            <a:pPr marL="0" indent="0" algn="ctr">
              <a:lnSpc>
                <a:spcPct val="150000"/>
              </a:lnSpc>
            </a:pPr>
            <a:r>
              <a:rPr lang="en-US" sz="2000"/>
              <a:t>How to decide between multiple possible assertion labels </a:t>
            </a:r>
            <a:endParaRPr lang="en-US" sz="2000">
              <a:ea typeface="Roboto"/>
              <a:cs typeface="Roboto"/>
            </a:endParaRPr>
          </a:p>
          <a:p>
            <a:pPr marL="0" indent="0" algn="ctr">
              <a:lnSpc>
                <a:spcPct val="150000"/>
              </a:lnSpc>
            </a:pPr>
            <a:r>
              <a:rPr lang="en-US" sz="2000" b="1" i="1"/>
              <a:t>e.g.: “No family history of cancer”. (Disease + Absent/Family?)</a:t>
            </a:r>
            <a:endParaRPr lang="en-US" sz="2000" b="1" i="1">
              <a:ea typeface="Roboto"/>
              <a:cs typeface="Roboto"/>
            </a:endParaRPr>
          </a:p>
          <a:p>
            <a:pPr marL="0" indent="0" algn="ctr">
              <a:lnSpc>
                <a:spcPct val="150000"/>
              </a:lnSpc>
            </a:pPr>
            <a:r>
              <a:rPr lang="en-US" sz="2000"/>
              <a:t>Create your own assertion labels</a:t>
            </a:r>
            <a:endParaRPr lang="en-US" sz="2000" i="1">
              <a:ea typeface="Roboto"/>
              <a:cs typeface="Roboto"/>
            </a:endParaRPr>
          </a:p>
          <a:p>
            <a:pPr marL="0" indent="0" algn="ctr">
              <a:lnSpc>
                <a:spcPct val="150000"/>
              </a:lnSpc>
            </a:pPr>
            <a:r>
              <a:rPr lang="en-US" sz="2000" b="1" i="1"/>
              <a:t>e.g.: "</a:t>
            </a:r>
            <a:r>
              <a:rPr lang="en-US" sz="2000" b="1" i="1">
                <a:solidFill>
                  <a:srgbClr val="536B76"/>
                </a:solidFill>
                <a:ea typeface="+mn-lt"/>
                <a:cs typeface="+mn-lt"/>
              </a:rPr>
              <a:t>medical history reveals an allergy to penicillin</a:t>
            </a:r>
            <a:r>
              <a:rPr lang="en-US" sz="2000" b="1" i="1"/>
              <a:t>” (Drug NER label + Allergen assertion label)</a:t>
            </a:r>
            <a:endParaRPr lang="en-US" sz="2000" b="1" i="1">
              <a:ea typeface="Roboto"/>
              <a:cs typeface="Roboto"/>
            </a:endParaRPr>
          </a:p>
          <a:p>
            <a:pPr marL="0" indent="0" algn="ctr">
              <a:lnSpc>
                <a:spcPct val="150000"/>
              </a:lnSpc>
            </a:pPr>
            <a:endParaRPr lang="en-US" sz="2000" b="1" i="1">
              <a:highlight>
                <a:srgbClr val="FFFF00"/>
              </a:highlight>
            </a:endParaRPr>
          </a:p>
        </p:txBody>
      </p:sp>
      <p:sp>
        <p:nvSpPr>
          <p:cNvPr id="5" name="TextBox 4">
            <a:extLst>
              <a:ext uri="{FF2B5EF4-FFF2-40B4-BE49-F238E27FC236}">
                <a16:creationId xmlns:a16="http://schemas.microsoft.com/office/drawing/2014/main" id="{67582DF5-00F6-68BF-CB94-7DCB817148E9}"/>
              </a:ext>
            </a:extLst>
          </p:cNvPr>
          <p:cNvSpPr txBox="1"/>
          <p:nvPr/>
        </p:nvSpPr>
        <p:spPr>
          <a:xfrm>
            <a:off x="3875110" y="1813713"/>
            <a:ext cx="3378297" cy="369332"/>
          </a:xfrm>
          <a:prstGeom prst="rect">
            <a:avLst/>
          </a:prstGeom>
          <a:noFill/>
        </p:spPr>
        <p:txBody>
          <a:bodyPr wrap="none" rtlCol="0">
            <a:spAutoFit/>
          </a:bodyPr>
          <a:lstStyle/>
          <a:p>
            <a:r>
              <a:rPr lang="en-US" sz="1800"/>
              <a:t>Keep </a:t>
            </a:r>
            <a:r>
              <a:rPr lang="en-US" sz="1800" b="1"/>
              <a:t>Assertion Taxonomy </a:t>
            </a:r>
            <a:r>
              <a:rPr lang="en-US" sz="1800"/>
              <a:t>simple!</a:t>
            </a:r>
            <a:endParaRPr lang="en-US"/>
          </a:p>
        </p:txBody>
      </p:sp>
      <p:pic>
        <p:nvPicPr>
          <p:cNvPr id="2" name="Picture 1" descr="A close up of a logo&#10;&#10;Description automatically generated">
            <a:extLst>
              <a:ext uri="{FF2B5EF4-FFF2-40B4-BE49-F238E27FC236}">
                <a16:creationId xmlns:a16="http://schemas.microsoft.com/office/drawing/2014/main" id="{E5B8D81F-5742-805F-E5E9-B0E59C14C313}"/>
              </a:ext>
            </a:extLst>
          </p:cNvPr>
          <p:cNvPicPr>
            <a:picLocks noChangeAspect="1"/>
          </p:cNvPicPr>
          <p:nvPr/>
        </p:nvPicPr>
        <p:blipFill rotWithShape="1">
          <a:blip r:embed="rId2"/>
          <a:srcRect r="1682"/>
          <a:stretch/>
        </p:blipFill>
        <p:spPr>
          <a:xfrm>
            <a:off x="217884" y="2394561"/>
            <a:ext cx="5219721" cy="366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85590AD6-980E-2D1C-ADA5-1A54D3F545A8}"/>
              </a:ext>
            </a:extLst>
          </p:cNvPr>
          <p:cNvPicPr>
            <a:picLocks noChangeAspect="1"/>
          </p:cNvPicPr>
          <p:nvPr/>
        </p:nvPicPr>
        <p:blipFill rotWithShape="1">
          <a:blip r:embed="rId3"/>
          <a:srcRect r="2188" b="-1493"/>
          <a:stretch/>
        </p:blipFill>
        <p:spPr>
          <a:xfrm>
            <a:off x="217885" y="3609044"/>
            <a:ext cx="5216806" cy="4019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Текст 11">
            <a:extLst>
              <a:ext uri="{FF2B5EF4-FFF2-40B4-BE49-F238E27FC236}">
                <a16:creationId xmlns:a16="http://schemas.microsoft.com/office/drawing/2014/main" id="{C517599F-1445-D0F5-1C28-B4FA3E96A20B}"/>
              </a:ext>
            </a:extLst>
          </p:cNvPr>
          <p:cNvSpPr txBox="1">
            <a:spLocks/>
          </p:cNvSpPr>
          <p:nvPr/>
        </p:nvSpPr>
        <p:spPr>
          <a:xfrm>
            <a:off x="-254741" y="2971416"/>
            <a:ext cx="5949388" cy="559374"/>
          </a:xfrm>
          <a:prstGeom prst="rect">
            <a:avLst/>
          </a:prstGeom>
          <a:noFill/>
          <a:ln>
            <a:noFill/>
          </a:ln>
        </p:spPr>
        <p:txBody>
          <a:bodyPr spcFirstLastPara="1" vert="horz" wrap="square" lIns="91425" tIns="45700" rIns="91425" bIns="45700" rtlCol="0" anchor="t" anchorCtr="0">
            <a:normAutofit fontScale="85000" lnSpcReduction="20000"/>
          </a:bodyPr>
          <a:lstStyle>
            <a:lvl1pPr marL="457200" lvl="0" indent="-228600" algn="l" defTabSz="914400" rtl="0" eaLnBrk="1" latinLnBrk="0" hangingPunct="1">
              <a:lnSpc>
                <a:spcPct val="100000"/>
              </a:lnSpc>
              <a:spcBef>
                <a:spcPts val="1000"/>
              </a:spcBef>
              <a:spcAft>
                <a:spcPts val="0"/>
              </a:spcAft>
              <a:buClr>
                <a:schemeClr val="lt1"/>
              </a:buClr>
              <a:buSzPts val="1600"/>
              <a:buFont typeface="Arial" panose="020B0604020202020204" pitchFamily="34" charset="0"/>
              <a:buNone/>
              <a:defRPr sz="1800" kern="1200">
                <a:solidFill>
                  <a:schemeClr val="tx1"/>
                </a:solidFill>
                <a:latin typeface="+mn-lt"/>
                <a:ea typeface="+mn-ea"/>
                <a:cs typeface="+mn-cs"/>
              </a:defRPr>
            </a:lvl1pPr>
            <a:lvl2pPr marL="914400" lvl="1"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400" kern="1200">
                <a:solidFill>
                  <a:schemeClr val="tx1"/>
                </a:solidFill>
                <a:latin typeface="+mn-lt"/>
                <a:ea typeface="+mn-ea"/>
                <a:cs typeface="+mn-c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pPr>
            <a:r>
              <a:rPr lang="en-US" sz="2000"/>
              <a:t>vs</a:t>
            </a:r>
            <a:endParaRPr lang="en-US" sz="1400">
              <a:ea typeface="Roboto"/>
              <a:cs typeface="Roboto"/>
            </a:endParaRPr>
          </a:p>
        </p:txBody>
      </p:sp>
      <p:pic>
        <p:nvPicPr>
          <p:cNvPr id="6" name="Picture 5" descr="A black text on a white background&#10;&#10;Description automatically generated">
            <a:extLst>
              <a:ext uri="{FF2B5EF4-FFF2-40B4-BE49-F238E27FC236}">
                <a16:creationId xmlns:a16="http://schemas.microsoft.com/office/drawing/2014/main" id="{7A7BB6EB-D300-14CE-2F48-E8C96733DAE7}"/>
              </a:ext>
            </a:extLst>
          </p:cNvPr>
          <p:cNvPicPr>
            <a:picLocks noChangeAspect="1"/>
          </p:cNvPicPr>
          <p:nvPr/>
        </p:nvPicPr>
        <p:blipFill>
          <a:blip r:embed="rId4"/>
          <a:stretch>
            <a:fillRect/>
          </a:stretch>
        </p:blipFill>
        <p:spPr>
          <a:xfrm>
            <a:off x="6224588" y="2917262"/>
            <a:ext cx="5481637" cy="428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233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424BE5E4-10E9-4F82-BA1C-728A1126B080}"/>
              </a:ext>
            </a:extLst>
          </p:cNvPr>
          <p:cNvSpPr>
            <a:spLocks noGrp="1"/>
          </p:cNvSpPr>
          <p:nvPr>
            <p:ph type="title"/>
          </p:nvPr>
        </p:nvSpPr>
        <p:spPr>
          <a:xfrm>
            <a:off x="726405" y="160726"/>
            <a:ext cx="8009317" cy="1958984"/>
          </a:xfrm>
        </p:spPr>
        <p:txBody>
          <a:bodyPr/>
          <a:lstStyle/>
          <a:p>
            <a:pPr>
              <a:lnSpc>
                <a:spcPct val="100000"/>
              </a:lnSpc>
            </a:pPr>
            <a:r>
              <a:rPr lang="en-US"/>
              <a:t>Best Practices - Relations</a:t>
            </a:r>
            <a:endParaRPr lang="ru-RU">
              <a:solidFill>
                <a:schemeClr val="tx1"/>
              </a:solidFill>
            </a:endParaRPr>
          </a:p>
        </p:txBody>
      </p:sp>
      <p:sp>
        <p:nvSpPr>
          <p:cNvPr id="12" name="Текст 11">
            <a:extLst>
              <a:ext uri="{FF2B5EF4-FFF2-40B4-BE49-F238E27FC236}">
                <a16:creationId xmlns:a16="http://schemas.microsoft.com/office/drawing/2014/main" id="{E94E0F04-8E3E-49AD-9DF6-90A722009DDC}"/>
              </a:ext>
            </a:extLst>
          </p:cNvPr>
          <p:cNvSpPr>
            <a:spLocks noGrp="1"/>
          </p:cNvSpPr>
          <p:nvPr>
            <p:ph type="body" idx="22"/>
          </p:nvPr>
        </p:nvSpPr>
        <p:spPr>
          <a:xfrm>
            <a:off x="-448208" y="4056345"/>
            <a:ext cx="5949388" cy="2070121"/>
          </a:xfrm>
        </p:spPr>
        <p:txBody>
          <a:bodyPr>
            <a:noAutofit/>
          </a:bodyPr>
          <a:lstStyle/>
          <a:p>
            <a:pPr marL="457200" indent="-457200" algn="ctr">
              <a:lnSpc>
                <a:spcPct val="150000"/>
              </a:lnSpc>
              <a:buFont typeface="Wingdings" pitchFamily="2" charset="2"/>
              <a:buChar char="§"/>
            </a:pPr>
            <a:r>
              <a:rPr lang="en-US" sz="1700"/>
              <a:t>Add Relation Labels Names only when there are different ways of relating two entities</a:t>
            </a:r>
          </a:p>
          <a:p>
            <a:pPr marL="457200" indent="-457200" algn="ctr">
              <a:lnSpc>
                <a:spcPct val="150000"/>
              </a:lnSpc>
              <a:buFont typeface="Wingdings" pitchFamily="2" charset="2"/>
              <a:buChar char="§"/>
            </a:pPr>
            <a:r>
              <a:rPr lang="en-US" sz="1700" b="1" i="1"/>
              <a:t>Disease &amp; Date (1 relation): no need to add a Label </a:t>
            </a:r>
            <a:r>
              <a:rPr lang="en-US" sz="1700" b="1" i="1" err="1"/>
              <a:t>is_date_of_diagnosis</a:t>
            </a:r>
            <a:endParaRPr lang="en-US" sz="1700" b="1" i="1"/>
          </a:p>
          <a:p>
            <a:pPr marL="457200" indent="-457200" algn="ctr">
              <a:lnSpc>
                <a:spcPct val="150000"/>
              </a:lnSpc>
              <a:buFont typeface="Wingdings" pitchFamily="2" charset="2"/>
              <a:buChar char="§"/>
            </a:pPr>
            <a:r>
              <a:rPr lang="en-US" sz="1700" b="1" i="1"/>
              <a:t>Drug &amp; Date (3 relations): label needed (</a:t>
            </a:r>
            <a:r>
              <a:rPr lang="en-US" sz="1700" b="1" i="1" err="1"/>
              <a:t>is_start_date_of</a:t>
            </a:r>
            <a:r>
              <a:rPr lang="en-US" sz="1700" b="1" i="1"/>
              <a:t>, </a:t>
            </a:r>
            <a:r>
              <a:rPr lang="en-US" sz="1700" b="1" i="1" err="1"/>
              <a:t>is_stop_date_of</a:t>
            </a:r>
            <a:r>
              <a:rPr lang="en-US" sz="1700" b="1" i="1"/>
              <a:t>, </a:t>
            </a:r>
            <a:r>
              <a:rPr lang="en-US" sz="1700" b="1" i="1" err="1"/>
              <a:t>is_generic_date_of</a:t>
            </a:r>
            <a:r>
              <a:rPr lang="en-US" sz="1700" b="1" i="1"/>
              <a:t>)</a:t>
            </a:r>
          </a:p>
        </p:txBody>
      </p:sp>
      <p:sp>
        <p:nvSpPr>
          <p:cNvPr id="20" name="Текст 19">
            <a:extLst>
              <a:ext uri="{FF2B5EF4-FFF2-40B4-BE49-F238E27FC236}">
                <a16:creationId xmlns:a16="http://schemas.microsoft.com/office/drawing/2014/main" id="{AF622A60-F6CF-4944-82B9-7C4AEC5DF14C}"/>
              </a:ext>
            </a:extLst>
          </p:cNvPr>
          <p:cNvSpPr>
            <a:spLocks noGrp="1"/>
          </p:cNvSpPr>
          <p:nvPr>
            <p:ph type="body" idx="23"/>
          </p:nvPr>
        </p:nvSpPr>
        <p:spPr>
          <a:xfrm>
            <a:off x="5564259" y="4550599"/>
            <a:ext cx="6438688" cy="2070121"/>
          </a:xfrm>
        </p:spPr>
        <p:txBody>
          <a:bodyPr>
            <a:normAutofit fontScale="85000" lnSpcReduction="10000"/>
          </a:bodyPr>
          <a:lstStyle/>
          <a:p>
            <a:pPr marL="0" indent="0" algn="ctr">
              <a:lnSpc>
                <a:spcPct val="150000"/>
              </a:lnSpc>
            </a:pPr>
            <a:r>
              <a:rPr lang="en-US" sz="2000"/>
              <a:t>Add direction only if necessary</a:t>
            </a:r>
            <a:endParaRPr lang="en-US" sz="2000">
              <a:ea typeface="Roboto"/>
              <a:cs typeface="Roboto"/>
            </a:endParaRPr>
          </a:p>
          <a:p>
            <a:pPr marL="0" indent="0" algn="ctr">
              <a:lnSpc>
                <a:spcPct val="150000"/>
              </a:lnSpc>
            </a:pPr>
            <a:r>
              <a:rPr lang="en-US" sz="2000" b="1" i="1" err="1"/>
              <a:t>is_cause_of</a:t>
            </a:r>
            <a:r>
              <a:rPr lang="en-US" sz="2000" b="1" i="1"/>
              <a:t> (Disease &amp; Disease) needs direction to differentiate cause and consequence </a:t>
            </a:r>
            <a:endParaRPr lang="en-US" sz="2000" b="1" i="1">
              <a:ea typeface="Roboto"/>
              <a:cs typeface="Roboto"/>
            </a:endParaRPr>
          </a:p>
          <a:p>
            <a:pPr marL="457200" indent="-457200">
              <a:lnSpc>
                <a:spcPct val="150000"/>
              </a:lnSpc>
              <a:buFont typeface="Wingdings" pitchFamily="2" charset="2"/>
              <a:buChar char="§"/>
            </a:pPr>
            <a:r>
              <a:rPr lang="en-US" sz="2000"/>
              <a:t>Define the </a:t>
            </a:r>
            <a:r>
              <a:rPr lang="en-US" sz="2000" b="1"/>
              <a:t>distance between entities </a:t>
            </a:r>
            <a:r>
              <a:rPr lang="en-US" sz="2000"/>
              <a:t>to use relation label</a:t>
            </a:r>
            <a:endParaRPr lang="en-US" sz="2000" b="1"/>
          </a:p>
          <a:p>
            <a:pPr marL="0" indent="0" algn="ctr">
              <a:lnSpc>
                <a:spcPct val="150000"/>
              </a:lnSpc>
            </a:pPr>
            <a:endParaRPr lang="en-US" sz="2000" b="1" i="1">
              <a:highlight>
                <a:srgbClr val="FFFF00"/>
              </a:highlight>
            </a:endParaRPr>
          </a:p>
        </p:txBody>
      </p:sp>
      <p:sp>
        <p:nvSpPr>
          <p:cNvPr id="5" name="TextBox 4">
            <a:extLst>
              <a:ext uri="{FF2B5EF4-FFF2-40B4-BE49-F238E27FC236}">
                <a16:creationId xmlns:a16="http://schemas.microsoft.com/office/drawing/2014/main" id="{67582DF5-00F6-68BF-CB94-7DCB817148E9}"/>
              </a:ext>
            </a:extLst>
          </p:cNvPr>
          <p:cNvSpPr txBox="1"/>
          <p:nvPr/>
        </p:nvSpPr>
        <p:spPr>
          <a:xfrm>
            <a:off x="4065610" y="1527963"/>
            <a:ext cx="3472617" cy="369332"/>
          </a:xfrm>
          <a:prstGeom prst="rect">
            <a:avLst/>
          </a:prstGeom>
          <a:noFill/>
        </p:spPr>
        <p:txBody>
          <a:bodyPr wrap="none" rtlCol="0">
            <a:spAutoFit/>
          </a:bodyPr>
          <a:lstStyle/>
          <a:p>
            <a:r>
              <a:rPr lang="en-US" sz="1800"/>
              <a:t>Define </a:t>
            </a:r>
            <a:r>
              <a:rPr lang="en-US" sz="1800" b="1"/>
              <a:t>entities</a:t>
            </a:r>
            <a:r>
              <a:rPr lang="en-US" sz="1800"/>
              <a:t> that can be related!</a:t>
            </a:r>
          </a:p>
        </p:txBody>
      </p:sp>
      <p:pic>
        <p:nvPicPr>
          <p:cNvPr id="3" name="Picture 2" descr="A close-up of a medical symbol&#10;&#10;Description automatically generated">
            <a:extLst>
              <a:ext uri="{FF2B5EF4-FFF2-40B4-BE49-F238E27FC236}">
                <a16:creationId xmlns:a16="http://schemas.microsoft.com/office/drawing/2014/main" id="{E66391BD-8DCC-29A8-8E36-39306B6A9251}"/>
              </a:ext>
            </a:extLst>
          </p:cNvPr>
          <p:cNvPicPr>
            <a:picLocks noChangeAspect="1"/>
          </p:cNvPicPr>
          <p:nvPr/>
        </p:nvPicPr>
        <p:blipFill>
          <a:blip r:embed="rId2"/>
          <a:stretch>
            <a:fillRect/>
          </a:stretch>
        </p:blipFill>
        <p:spPr>
          <a:xfrm>
            <a:off x="1247775" y="2055594"/>
            <a:ext cx="3064669" cy="5262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A blue and white text&#10;&#10;Description automatically generated">
            <a:extLst>
              <a:ext uri="{FF2B5EF4-FFF2-40B4-BE49-F238E27FC236}">
                <a16:creationId xmlns:a16="http://schemas.microsoft.com/office/drawing/2014/main" id="{E480439A-D002-016E-8188-D35AC03AA4CE}"/>
              </a:ext>
            </a:extLst>
          </p:cNvPr>
          <p:cNvPicPr>
            <a:picLocks noChangeAspect="1"/>
          </p:cNvPicPr>
          <p:nvPr/>
        </p:nvPicPr>
        <p:blipFill>
          <a:blip r:embed="rId3"/>
          <a:stretch>
            <a:fillRect/>
          </a:stretch>
        </p:blipFill>
        <p:spPr>
          <a:xfrm>
            <a:off x="1206103" y="2844160"/>
            <a:ext cx="3148012" cy="467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close up of a text&#10;&#10;Description automatically generated">
            <a:extLst>
              <a:ext uri="{FF2B5EF4-FFF2-40B4-BE49-F238E27FC236}">
                <a16:creationId xmlns:a16="http://schemas.microsoft.com/office/drawing/2014/main" id="{C9ECA162-FD2F-A471-258A-2AFB0608241D}"/>
              </a:ext>
            </a:extLst>
          </p:cNvPr>
          <p:cNvPicPr>
            <a:picLocks noChangeAspect="1"/>
          </p:cNvPicPr>
          <p:nvPr/>
        </p:nvPicPr>
        <p:blipFill>
          <a:blip r:embed="rId4"/>
          <a:stretch>
            <a:fillRect/>
          </a:stretch>
        </p:blipFill>
        <p:spPr>
          <a:xfrm>
            <a:off x="1408509" y="3542062"/>
            <a:ext cx="2743200" cy="512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purple and white text&#10;&#10;Description automatically generated">
            <a:extLst>
              <a:ext uri="{FF2B5EF4-FFF2-40B4-BE49-F238E27FC236}">
                <a16:creationId xmlns:a16="http://schemas.microsoft.com/office/drawing/2014/main" id="{BAF74DE3-BE36-902B-CB50-A56EB22A3F05}"/>
              </a:ext>
            </a:extLst>
          </p:cNvPr>
          <p:cNvPicPr>
            <a:picLocks noChangeAspect="1"/>
          </p:cNvPicPr>
          <p:nvPr/>
        </p:nvPicPr>
        <p:blipFill>
          <a:blip r:embed="rId5"/>
          <a:stretch>
            <a:fillRect/>
          </a:stretch>
        </p:blipFill>
        <p:spPr>
          <a:xfrm>
            <a:off x="6831806" y="2604534"/>
            <a:ext cx="4374356" cy="708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0391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a:xfrm>
            <a:off x="758875" y="1977876"/>
            <a:ext cx="8311973" cy="1767256"/>
          </a:xfrm>
        </p:spPr>
        <p:txBody>
          <a:bodyPr>
            <a:normAutofit/>
          </a:bodyPr>
          <a:lstStyle/>
          <a:p>
            <a:r>
              <a:rPr lang="en-US" sz="3800"/>
              <a:t>Frequent Annotation Errors</a:t>
            </a:r>
            <a:endParaRPr lang="ru-RU" sz="3800"/>
          </a:p>
        </p:txBody>
      </p:sp>
    </p:spTree>
    <p:extLst>
      <p:ext uri="{BB962C8B-B14F-4D97-AF65-F5344CB8AC3E}">
        <p14:creationId xmlns:p14="http://schemas.microsoft.com/office/powerpoint/2010/main" val="3783732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253990" y="2032012"/>
            <a:ext cx="11684020" cy="4461384"/>
          </a:xfrm>
        </p:spPr>
        <p:txBody>
          <a:bodyPr>
            <a:normAutofit/>
          </a:bodyPr>
          <a:lstStyle/>
          <a:p>
            <a:pPr marL="0" indent="0" defTabSz="1371669">
              <a:lnSpc>
                <a:spcPct val="150000"/>
              </a:lnSpc>
              <a:buNone/>
            </a:pPr>
            <a:r>
              <a:rPr lang="en-US" sz="2400" b="1" u="sng">
                <a:solidFill>
                  <a:schemeClr val="bg1"/>
                </a:solidFill>
                <a:latin typeface="Roboto"/>
                <a:cs typeface="Calibri"/>
              </a:rPr>
              <a:t>1. Accidental Human Error</a:t>
            </a:r>
            <a:endParaRPr lang="en-US" sz="2400" u="sng">
              <a:solidFill>
                <a:schemeClr val="bg1"/>
              </a:solidFill>
              <a:latin typeface="Roboto"/>
              <a:cs typeface="Calibri"/>
            </a:endParaRPr>
          </a:p>
          <a:p>
            <a:pPr marL="0" indent="0" defTabSz="1371669">
              <a:lnSpc>
                <a:spcPct val="150000"/>
              </a:lnSpc>
              <a:buNone/>
            </a:pPr>
            <a:r>
              <a:rPr lang="en-US" sz="2400">
                <a:solidFill>
                  <a:schemeClr val="bg1"/>
                </a:solidFill>
                <a:latin typeface="Roboto"/>
                <a:cs typeface="Calibri"/>
              </a:rPr>
              <a:t>	</a:t>
            </a:r>
            <a:r>
              <a:rPr lang="en-US" sz="2000">
                <a:solidFill>
                  <a:schemeClr val="bg1"/>
                </a:solidFill>
                <a:latin typeface="Roboto"/>
                <a:cs typeface="Calibri"/>
              </a:rPr>
              <a:t>Example: “female" extracted as Age</a:t>
            </a:r>
            <a:endParaRPr lang="en-US" sz="2000">
              <a:solidFill>
                <a:schemeClr val="bg1"/>
              </a:solidFill>
              <a:latin typeface="Roboto"/>
            </a:endParaRPr>
          </a:p>
          <a:p>
            <a:pPr marL="0" indent="0" defTabSz="1371669">
              <a:lnSpc>
                <a:spcPct val="150000"/>
              </a:lnSpc>
              <a:buNone/>
            </a:pPr>
            <a:r>
              <a:rPr lang="en-US" sz="2400" b="1" u="sng">
                <a:solidFill>
                  <a:schemeClr val="bg1"/>
                </a:solidFill>
                <a:latin typeface="Roboto"/>
                <a:cs typeface="Calibri"/>
              </a:rPr>
              <a:t>2. Wrong Extraction</a:t>
            </a:r>
            <a:endParaRPr lang="en-US" sz="2400" u="sng">
              <a:solidFill>
                <a:schemeClr val="bg1"/>
              </a:solidFill>
              <a:latin typeface="Roboto"/>
              <a:cs typeface="Calibri"/>
            </a:endParaRPr>
          </a:p>
          <a:p>
            <a:pPr marL="0" indent="0" defTabSz="1371669">
              <a:lnSpc>
                <a:spcPct val="150000"/>
              </a:lnSpc>
              <a:buNone/>
            </a:pPr>
            <a:r>
              <a:rPr lang="en-US" sz="2400">
                <a:solidFill>
                  <a:schemeClr val="bg1"/>
                </a:solidFill>
                <a:latin typeface="Roboto"/>
                <a:cs typeface="Calibri"/>
              </a:rPr>
              <a:t>	</a:t>
            </a:r>
            <a:r>
              <a:rPr lang="en-US" sz="2000">
                <a:solidFill>
                  <a:schemeClr val="bg1"/>
                </a:solidFill>
                <a:latin typeface="Roboto"/>
                <a:cs typeface="Calibri"/>
              </a:rPr>
              <a:t>Example: “young" extracted as Age (if AG specify that only numeric values should be extracted).</a:t>
            </a:r>
          </a:p>
          <a:p>
            <a:pPr marL="0" indent="0" defTabSz="1371669">
              <a:lnSpc>
                <a:spcPct val="150000"/>
              </a:lnSpc>
              <a:buNone/>
            </a:pPr>
            <a:r>
              <a:rPr lang="en-US" sz="2400" b="1" u="sng">
                <a:solidFill>
                  <a:schemeClr val="bg1"/>
                </a:solidFill>
                <a:latin typeface="Roboto"/>
                <a:cs typeface="Calibri"/>
              </a:rPr>
              <a:t>3. Normal Disagreement</a:t>
            </a:r>
            <a:endParaRPr lang="en-US" sz="2400" u="sng">
              <a:solidFill>
                <a:schemeClr val="bg1"/>
              </a:solidFill>
              <a:latin typeface="Roboto"/>
              <a:cs typeface="Calibri"/>
            </a:endParaRPr>
          </a:p>
          <a:p>
            <a:pPr marL="0" indent="0" defTabSz="1371669">
              <a:lnSpc>
                <a:spcPct val="150000"/>
              </a:lnSpc>
              <a:buNone/>
            </a:pPr>
            <a:r>
              <a:rPr lang="en-US" sz="2400">
                <a:solidFill>
                  <a:schemeClr val="bg1"/>
                </a:solidFill>
                <a:latin typeface="Roboto"/>
                <a:cs typeface="Calibri"/>
              </a:rPr>
              <a:t>	</a:t>
            </a:r>
            <a:r>
              <a:rPr lang="en-US" sz="2000">
                <a:solidFill>
                  <a:schemeClr val="bg1"/>
                </a:solidFill>
                <a:latin typeface="Roboto"/>
                <a:cs typeface="Calibri"/>
              </a:rPr>
              <a:t>Example: different granularity to extract “late 40s“ as Age.</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Cause of Error</a:t>
            </a:r>
            <a:endParaRPr lang="ru-RU"/>
          </a:p>
        </p:txBody>
      </p:sp>
    </p:spTree>
    <p:extLst>
      <p:ext uri="{BB962C8B-B14F-4D97-AF65-F5344CB8AC3E}">
        <p14:creationId xmlns:p14="http://schemas.microsoft.com/office/powerpoint/2010/main" val="1535310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F7CB7339-E714-43C2-AE5A-9D0512A661D3}"/>
              </a:ext>
            </a:extLst>
          </p:cNvPr>
          <p:cNvSpPr>
            <a:spLocks noGrp="1"/>
          </p:cNvSpPr>
          <p:nvPr>
            <p:ph idx="1"/>
          </p:nvPr>
        </p:nvSpPr>
        <p:spPr>
          <a:xfrm>
            <a:off x="253990" y="2032012"/>
            <a:ext cx="11684020" cy="4461384"/>
          </a:xfrm>
        </p:spPr>
        <p:txBody>
          <a:bodyPr>
            <a:normAutofit fontScale="92500" lnSpcReduction="20000"/>
          </a:bodyPr>
          <a:lstStyle/>
          <a:p>
            <a:pPr marL="0" indent="0" defTabSz="1371669">
              <a:lnSpc>
                <a:spcPct val="150000"/>
              </a:lnSpc>
              <a:buNone/>
            </a:pPr>
            <a:r>
              <a:rPr lang="en-US" sz="2400" b="1" u="sng">
                <a:solidFill>
                  <a:schemeClr val="bg1"/>
                </a:solidFill>
                <a:latin typeface="Roboto"/>
                <a:cs typeface="Calibri"/>
              </a:rPr>
              <a:t>1. Missing Extraction</a:t>
            </a:r>
          </a:p>
          <a:p>
            <a:pPr marL="0" indent="0" defTabSz="1371669">
              <a:lnSpc>
                <a:spcPct val="150000"/>
              </a:lnSpc>
              <a:buNone/>
            </a:pPr>
            <a:r>
              <a:rPr lang="en-US" sz="2400">
                <a:solidFill>
                  <a:schemeClr val="bg1"/>
                </a:solidFill>
                <a:latin typeface="Roboto"/>
                <a:cs typeface="Calibri"/>
              </a:rPr>
              <a:t>	“The patient is 30 years old” [O] </a:t>
            </a:r>
          </a:p>
          <a:p>
            <a:pPr marL="0" indent="0" defTabSz="1371669">
              <a:lnSpc>
                <a:spcPct val="150000"/>
              </a:lnSpc>
              <a:buNone/>
            </a:pPr>
            <a:r>
              <a:rPr lang="en-US" sz="2400" b="1" u="sng">
                <a:solidFill>
                  <a:schemeClr val="bg1"/>
                </a:solidFill>
                <a:latin typeface="Roboto"/>
                <a:cs typeface="Calibri"/>
              </a:rPr>
              <a:t>2. Wrong Label</a:t>
            </a:r>
          </a:p>
          <a:p>
            <a:pPr marL="0" indent="0" defTabSz="1371669">
              <a:lnSpc>
                <a:spcPct val="150000"/>
              </a:lnSpc>
              <a:buNone/>
            </a:pPr>
            <a:r>
              <a:rPr lang="en-US" sz="2400">
                <a:solidFill>
                  <a:schemeClr val="bg1"/>
                </a:solidFill>
                <a:latin typeface="Roboto"/>
                <a:cs typeface="Calibri"/>
              </a:rPr>
              <a:t>	“The patient is </a:t>
            </a:r>
            <a:r>
              <a:rPr lang="en-US" sz="2400">
                <a:solidFill>
                  <a:schemeClr val="bg1"/>
                </a:solidFill>
                <a:highlight>
                  <a:srgbClr val="800000"/>
                </a:highlight>
                <a:latin typeface="Roboto"/>
                <a:cs typeface="Calibri"/>
              </a:rPr>
              <a:t>30 years old</a:t>
            </a:r>
            <a:r>
              <a:rPr lang="en-US" sz="2400">
                <a:solidFill>
                  <a:schemeClr val="bg1"/>
                </a:solidFill>
                <a:latin typeface="Roboto"/>
                <a:cs typeface="Calibri"/>
              </a:rPr>
              <a:t>” [Gender]</a:t>
            </a:r>
          </a:p>
          <a:p>
            <a:pPr marL="0" indent="0" defTabSz="1371669">
              <a:lnSpc>
                <a:spcPct val="150000"/>
              </a:lnSpc>
              <a:buNone/>
            </a:pPr>
            <a:r>
              <a:rPr lang="en-US" sz="2400" b="1" u="sng">
                <a:solidFill>
                  <a:schemeClr val="bg1"/>
                </a:solidFill>
                <a:latin typeface="Roboto"/>
                <a:cs typeface="Calibri"/>
              </a:rPr>
              <a:t>3. Wrong Granularity</a:t>
            </a:r>
          </a:p>
          <a:p>
            <a:pPr marL="0" indent="0" defTabSz="1371669">
              <a:lnSpc>
                <a:spcPct val="150000"/>
              </a:lnSpc>
              <a:buNone/>
            </a:pPr>
            <a:r>
              <a:rPr lang="en-US" sz="2400">
                <a:solidFill>
                  <a:schemeClr val="bg1"/>
                </a:solidFill>
                <a:latin typeface="Roboto"/>
                <a:cs typeface="Calibri"/>
              </a:rPr>
              <a:t>	“The patient is </a:t>
            </a:r>
            <a:r>
              <a:rPr lang="en-US" sz="2400">
                <a:solidFill>
                  <a:schemeClr val="bg1"/>
                </a:solidFill>
                <a:highlight>
                  <a:srgbClr val="800000"/>
                </a:highlight>
                <a:latin typeface="Roboto"/>
                <a:cs typeface="Calibri"/>
              </a:rPr>
              <a:t>30</a:t>
            </a:r>
            <a:r>
              <a:rPr lang="en-US" sz="2400">
                <a:solidFill>
                  <a:schemeClr val="bg1"/>
                </a:solidFill>
                <a:latin typeface="Roboto"/>
                <a:cs typeface="Calibri"/>
              </a:rPr>
              <a:t> years old” [Age]</a:t>
            </a:r>
          </a:p>
          <a:p>
            <a:pPr marL="0" indent="0" defTabSz="1371669">
              <a:lnSpc>
                <a:spcPct val="150000"/>
              </a:lnSpc>
              <a:buNone/>
            </a:pPr>
            <a:r>
              <a:rPr lang="en-US" sz="2400" b="1" u="sng">
                <a:solidFill>
                  <a:schemeClr val="bg1"/>
                </a:solidFill>
                <a:latin typeface="Roboto"/>
                <a:cs typeface="Calibri"/>
              </a:rPr>
              <a:t>4. Wrong Extraction</a:t>
            </a:r>
          </a:p>
          <a:p>
            <a:pPr marL="0" indent="0" defTabSz="1371669">
              <a:lnSpc>
                <a:spcPct val="150000"/>
              </a:lnSpc>
              <a:buNone/>
            </a:pPr>
            <a:r>
              <a:rPr lang="en-US" sz="2400">
                <a:solidFill>
                  <a:schemeClr val="bg1"/>
                </a:solidFill>
                <a:latin typeface="Roboto"/>
                <a:cs typeface="Calibri"/>
              </a:rPr>
              <a:t>	“The patient is </a:t>
            </a:r>
            <a:r>
              <a:rPr lang="en-US" sz="2400">
                <a:solidFill>
                  <a:schemeClr val="bg1"/>
                </a:solidFill>
                <a:highlight>
                  <a:srgbClr val="800000"/>
                </a:highlight>
                <a:latin typeface="Roboto"/>
                <a:cs typeface="Calibri"/>
              </a:rPr>
              <a:t>young</a:t>
            </a:r>
            <a:r>
              <a:rPr lang="en-US" sz="2400">
                <a:solidFill>
                  <a:schemeClr val="bg1"/>
                </a:solidFill>
                <a:latin typeface="Roboto"/>
                <a:cs typeface="Calibri"/>
              </a:rPr>
              <a:t>” [Age] (redundant if AG specify “only numeric values”)</a:t>
            </a:r>
          </a:p>
        </p:txBody>
      </p:sp>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a:xfrm>
            <a:off x="757305" y="903220"/>
            <a:ext cx="4996547" cy="1325563"/>
          </a:xfrm>
        </p:spPr>
        <p:txBody>
          <a:bodyPr/>
          <a:lstStyle/>
          <a:p>
            <a:r>
              <a:rPr lang="en-US"/>
              <a:t>Kinds of NER Errors</a:t>
            </a:r>
            <a:endParaRPr lang="ru-RU"/>
          </a:p>
        </p:txBody>
      </p:sp>
    </p:spTree>
    <p:extLst>
      <p:ext uri="{BB962C8B-B14F-4D97-AF65-F5344CB8AC3E}">
        <p14:creationId xmlns:p14="http://schemas.microsoft.com/office/powerpoint/2010/main" val="3861703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0BF8AC00-9052-4598-A313-BEBB63F7BD92}"/>
              </a:ext>
            </a:extLst>
          </p:cNvPr>
          <p:cNvSpPr>
            <a:spLocks noGrp="1"/>
          </p:cNvSpPr>
          <p:nvPr>
            <p:ph type="title"/>
          </p:nvPr>
        </p:nvSpPr>
        <p:spPr/>
        <p:txBody>
          <a:bodyPr/>
          <a:lstStyle/>
          <a:p>
            <a:r>
              <a:rPr lang="en-US"/>
              <a:t>Data Review</a:t>
            </a:r>
            <a:endParaRPr lang="ru-RU"/>
          </a:p>
        </p:txBody>
      </p:sp>
      <p:sp>
        <p:nvSpPr>
          <p:cNvPr id="11" name="TextBox 4">
            <a:extLst>
              <a:ext uri="{FF2B5EF4-FFF2-40B4-BE49-F238E27FC236}">
                <a16:creationId xmlns:a16="http://schemas.microsoft.com/office/drawing/2014/main" id="{0E77374A-33D3-DF58-806F-5E393B08FF7F}"/>
              </a:ext>
            </a:extLst>
          </p:cNvPr>
          <p:cNvSpPr txBox="1"/>
          <p:nvPr/>
        </p:nvSpPr>
        <p:spPr>
          <a:xfrm>
            <a:off x="1507311" y="5563747"/>
            <a:ext cx="3551874" cy="713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1371669">
              <a:lnSpc>
                <a:spcPct val="150000"/>
              </a:lnSpc>
            </a:pPr>
            <a:r>
              <a:rPr lang="en-US" sz="3000">
                <a:solidFill>
                  <a:schemeClr val="bg1"/>
                </a:solidFill>
                <a:latin typeface="Roboto"/>
              </a:rPr>
              <a:t>Manual Reviews</a:t>
            </a:r>
          </a:p>
        </p:txBody>
      </p:sp>
      <p:pic>
        <p:nvPicPr>
          <p:cNvPr id="12" name="Picture 5">
            <a:extLst>
              <a:ext uri="{FF2B5EF4-FFF2-40B4-BE49-F238E27FC236}">
                <a16:creationId xmlns:a16="http://schemas.microsoft.com/office/drawing/2014/main" id="{BB71B751-862F-9893-9141-8CF023461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667" y="2512057"/>
            <a:ext cx="3851518" cy="2718924"/>
          </a:xfrm>
          <a:prstGeom prst="rect">
            <a:avLst/>
          </a:prstGeom>
        </p:spPr>
      </p:pic>
      <p:pic>
        <p:nvPicPr>
          <p:cNvPr id="13" name="Imagen 4">
            <a:extLst>
              <a:ext uri="{FF2B5EF4-FFF2-40B4-BE49-F238E27FC236}">
                <a16:creationId xmlns:a16="http://schemas.microsoft.com/office/drawing/2014/main" id="{9667B221-1A77-4F59-D858-DB4334F53402}"/>
              </a:ext>
            </a:extLst>
          </p:cNvPr>
          <p:cNvPicPr>
            <a:picLocks noChangeAspect="1"/>
          </p:cNvPicPr>
          <p:nvPr/>
        </p:nvPicPr>
        <p:blipFill>
          <a:blip r:embed="rId3"/>
          <a:stretch>
            <a:fillRect/>
          </a:stretch>
        </p:blipFill>
        <p:spPr>
          <a:xfrm>
            <a:off x="1357489" y="2588253"/>
            <a:ext cx="3551874" cy="1782498"/>
          </a:xfrm>
          <a:prstGeom prst="rect">
            <a:avLst/>
          </a:prstGeom>
        </p:spPr>
      </p:pic>
      <p:sp>
        <p:nvSpPr>
          <p:cNvPr id="14" name="TextBox 4">
            <a:extLst>
              <a:ext uri="{FF2B5EF4-FFF2-40B4-BE49-F238E27FC236}">
                <a16:creationId xmlns:a16="http://schemas.microsoft.com/office/drawing/2014/main" id="{DDB0BB93-5AB0-7850-EACC-49D84C5F3B80}"/>
              </a:ext>
            </a:extLst>
          </p:cNvPr>
          <p:cNvSpPr txBox="1"/>
          <p:nvPr/>
        </p:nvSpPr>
        <p:spPr>
          <a:xfrm>
            <a:off x="8508205" y="5563747"/>
            <a:ext cx="2578895" cy="713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1371669">
              <a:lnSpc>
                <a:spcPct val="150000"/>
              </a:lnSpc>
            </a:pPr>
            <a:r>
              <a:rPr lang="en-US" sz="3000">
                <a:solidFill>
                  <a:schemeClr val="bg1"/>
                </a:solidFill>
                <a:latin typeface="Roboto"/>
              </a:rPr>
              <a:t>CSV Reviews</a:t>
            </a:r>
          </a:p>
        </p:txBody>
      </p:sp>
      <p:pic>
        <p:nvPicPr>
          <p:cNvPr id="15" name="Picture 36">
            <a:extLst>
              <a:ext uri="{FF2B5EF4-FFF2-40B4-BE49-F238E27FC236}">
                <a16:creationId xmlns:a16="http://schemas.microsoft.com/office/drawing/2014/main" id="{F191BF66-C219-7B41-C407-A4A775B4CB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2287" y="2124449"/>
            <a:ext cx="5529713" cy="3106532"/>
          </a:xfrm>
          <a:prstGeom prst="rect">
            <a:avLst/>
          </a:prstGeom>
        </p:spPr>
      </p:pic>
      <p:pic>
        <p:nvPicPr>
          <p:cNvPr id="16" name="Imagen 9">
            <a:extLst>
              <a:ext uri="{FF2B5EF4-FFF2-40B4-BE49-F238E27FC236}">
                <a16:creationId xmlns:a16="http://schemas.microsoft.com/office/drawing/2014/main" id="{0022A9FD-E033-22B3-44D3-6EBEFC13493D}"/>
              </a:ext>
            </a:extLst>
          </p:cNvPr>
          <p:cNvPicPr>
            <a:picLocks noChangeAspect="1"/>
          </p:cNvPicPr>
          <p:nvPr/>
        </p:nvPicPr>
        <p:blipFill>
          <a:blip r:embed="rId5"/>
          <a:stretch>
            <a:fillRect/>
          </a:stretch>
        </p:blipFill>
        <p:spPr>
          <a:xfrm>
            <a:off x="7800976" y="2588253"/>
            <a:ext cx="3286124" cy="2012321"/>
          </a:xfrm>
          <a:prstGeom prst="rect">
            <a:avLst/>
          </a:prstGeom>
        </p:spPr>
      </p:pic>
    </p:spTree>
    <p:extLst>
      <p:ext uri="{BB962C8B-B14F-4D97-AF65-F5344CB8AC3E}">
        <p14:creationId xmlns:p14="http://schemas.microsoft.com/office/powerpoint/2010/main" val="301698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525D374A-2906-4933-B69F-A28F72D0BBC5}"/>
              </a:ext>
            </a:extLst>
          </p:cNvPr>
          <p:cNvSpPr>
            <a:spLocks noGrp="1"/>
          </p:cNvSpPr>
          <p:nvPr>
            <p:ph type="ctrTitle"/>
          </p:nvPr>
        </p:nvSpPr>
        <p:spPr/>
        <p:txBody>
          <a:bodyPr/>
          <a:lstStyle/>
          <a:p>
            <a:r>
              <a:rPr lang="en-US"/>
              <a:t>Project Analytics</a:t>
            </a:r>
            <a:endParaRPr lang="ru-RU"/>
          </a:p>
        </p:txBody>
      </p:sp>
    </p:spTree>
    <p:extLst>
      <p:ext uri="{BB962C8B-B14F-4D97-AF65-F5344CB8AC3E}">
        <p14:creationId xmlns:p14="http://schemas.microsoft.com/office/powerpoint/2010/main" val="805519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8">
            <a:extLst>
              <a:ext uri="{FF2B5EF4-FFF2-40B4-BE49-F238E27FC236}">
                <a16:creationId xmlns:a16="http://schemas.microsoft.com/office/drawing/2014/main" id="{AB3C07BE-5AFC-13B7-7899-6B87D3563DE8}"/>
              </a:ext>
            </a:extLst>
          </p:cNvPr>
          <p:cNvSpPr txBox="1"/>
          <p:nvPr/>
        </p:nvSpPr>
        <p:spPr>
          <a:xfrm>
            <a:off x="1234844" y="618343"/>
            <a:ext cx="8945847" cy="91800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7727"/>
              </a:lnSpc>
            </a:pPr>
            <a:r>
              <a:rPr lang="en-US" sz="5550" b="1">
                <a:solidFill>
                  <a:schemeClr val="bg1"/>
                </a:solidFill>
                <a:latin typeface="Montserrat Bold"/>
                <a:ea typeface="Montserrat Bold"/>
                <a:cs typeface="Montserrat Bold"/>
                <a:sym typeface="Montserrat Bold"/>
              </a:rPr>
              <a:t>Model</a:t>
            </a:r>
            <a:r>
              <a:rPr lang="en-US" sz="5550" b="1">
                <a:solidFill>
                  <a:srgbClr val="3C2782"/>
                </a:solidFill>
                <a:latin typeface="Montserrat Bold"/>
                <a:ea typeface="Montserrat Bold"/>
                <a:cs typeface="Montserrat Bold"/>
                <a:sym typeface="Montserrat Bold"/>
              </a:rPr>
              <a:t> Training</a:t>
            </a:r>
            <a:endParaRPr lang="en-US" sz="5599" b="1">
              <a:solidFill>
                <a:srgbClr val="3C2782"/>
              </a:solidFill>
              <a:latin typeface="Montserrat Bold"/>
              <a:ea typeface="Montserrat Bold"/>
              <a:cs typeface="Montserrat Bold"/>
              <a:sym typeface="Montserrat Bold"/>
            </a:endParaRPr>
          </a:p>
        </p:txBody>
      </p:sp>
      <p:pic>
        <p:nvPicPr>
          <p:cNvPr id="2" name="Picture 1" descr="Screens screenshot of a computer&#10;&#10;Description automatically generated">
            <a:extLst>
              <a:ext uri="{FF2B5EF4-FFF2-40B4-BE49-F238E27FC236}">
                <a16:creationId xmlns:a16="http://schemas.microsoft.com/office/drawing/2014/main" id="{5675D6B5-E376-5610-63F4-6A6F378DA7AD}"/>
              </a:ext>
            </a:extLst>
          </p:cNvPr>
          <p:cNvPicPr>
            <a:picLocks noChangeAspect="1"/>
          </p:cNvPicPr>
          <p:nvPr/>
        </p:nvPicPr>
        <p:blipFill>
          <a:blip r:embed="rId3"/>
          <a:stretch>
            <a:fillRect/>
          </a:stretch>
        </p:blipFill>
        <p:spPr>
          <a:xfrm>
            <a:off x="1034142" y="1709653"/>
            <a:ext cx="9731829" cy="4690550"/>
          </a:xfrm>
          <a:prstGeom prst="rect">
            <a:avLst/>
          </a:prstGeom>
        </p:spPr>
      </p:pic>
    </p:spTree>
    <p:extLst>
      <p:ext uri="{BB962C8B-B14F-4D97-AF65-F5344CB8AC3E}">
        <p14:creationId xmlns:p14="http://schemas.microsoft.com/office/powerpoint/2010/main" val="229379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iagram&#10;&#10;Description automatically generated">
            <a:extLst>
              <a:ext uri="{FF2B5EF4-FFF2-40B4-BE49-F238E27FC236}">
                <a16:creationId xmlns:a16="http://schemas.microsoft.com/office/drawing/2014/main" id="{57615252-FA74-CC2E-F5D1-01AF3EBCFD45}"/>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t="5470"/>
          <a:stretch/>
        </p:blipFill>
        <p:spPr>
          <a:xfrm>
            <a:off x="1750805" y="417296"/>
            <a:ext cx="8481766" cy="3105259"/>
          </a:xfrm>
          <a:prstGeom prst="rect">
            <a:avLst/>
          </a:prstGeom>
        </p:spPr>
      </p:pic>
      <p:sp>
        <p:nvSpPr>
          <p:cNvPr id="24" name="Rectangle: Rounded Corners 23">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extBox 8">
            <a:extLst>
              <a:ext uri="{FF2B5EF4-FFF2-40B4-BE49-F238E27FC236}">
                <a16:creationId xmlns:a16="http://schemas.microsoft.com/office/drawing/2014/main" id="{AB3C07BE-5AFC-13B7-7899-6B87D3563DE8}"/>
              </a:ext>
            </a:extLst>
          </p:cNvPr>
          <p:cNvSpPr txBox="1"/>
          <p:nvPr/>
        </p:nvSpPr>
        <p:spPr>
          <a:xfrm>
            <a:off x="566928" y="4203278"/>
            <a:ext cx="8557193" cy="53606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2800" b="1">
                <a:solidFill>
                  <a:schemeClr val="bg1"/>
                </a:solidFill>
                <a:latin typeface="+mj-lt"/>
                <a:ea typeface="+mj-ea"/>
                <a:cs typeface="+mj-cs"/>
                <a:sym typeface="Montserrat Bold"/>
              </a:rPr>
              <a:t>Model Testing Flow</a:t>
            </a:r>
          </a:p>
        </p:txBody>
      </p:sp>
      <p:sp>
        <p:nvSpPr>
          <p:cNvPr id="14" name="TextBox 8">
            <a:extLst>
              <a:ext uri="{FF2B5EF4-FFF2-40B4-BE49-F238E27FC236}">
                <a16:creationId xmlns:a16="http://schemas.microsoft.com/office/drawing/2014/main" id="{367C9FC2-F2B5-7B45-B8F8-5806B998DD73}"/>
              </a:ext>
            </a:extLst>
          </p:cNvPr>
          <p:cNvSpPr txBox="1"/>
          <p:nvPr/>
        </p:nvSpPr>
        <p:spPr>
          <a:xfrm>
            <a:off x="566928" y="4956314"/>
            <a:ext cx="11058144" cy="1306417"/>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sz="1700">
                <a:sym typeface="Montserrat Light"/>
              </a:rPr>
              <a:t>Pick a model to test. Generative tests. Run tests. Improve system until the tests pass.</a:t>
            </a:r>
          </a:p>
          <a:p>
            <a:pPr indent="-228600">
              <a:lnSpc>
                <a:spcPct val="90000"/>
              </a:lnSpc>
              <a:spcAft>
                <a:spcPts val="600"/>
              </a:spcAft>
              <a:buFont typeface="Arial" panose="020B0604020202020204" pitchFamily="34" charset="0"/>
              <a:buChar char="•"/>
            </a:pPr>
            <a:endParaRPr lang="en-US" sz="1700">
              <a:sym typeface="Montserrat Light"/>
            </a:endParaRPr>
          </a:p>
          <a:p>
            <a:pPr indent="-228600">
              <a:lnSpc>
                <a:spcPct val="90000"/>
              </a:lnSpc>
              <a:spcAft>
                <a:spcPts val="600"/>
              </a:spcAft>
              <a:buFont typeface="Arial" panose="020B0604020202020204" pitchFamily="34" charset="0"/>
              <a:buChar char="•"/>
            </a:pPr>
            <a:r>
              <a:rPr lang="en-US" sz="1700">
                <a:sym typeface="Montserrat Light"/>
              </a:rPr>
              <a:t>Automated test generation &amp; execution is based on the LangTest library. </a:t>
            </a:r>
            <a:endParaRPr lang="en-US" sz="1700"/>
          </a:p>
        </p:txBody>
      </p:sp>
    </p:spTree>
    <p:extLst>
      <p:ext uri="{BB962C8B-B14F-4D97-AF65-F5344CB8AC3E}">
        <p14:creationId xmlns:p14="http://schemas.microsoft.com/office/powerpoint/2010/main" val="3051635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p:cNvSpPr txBox="1"/>
          <p:nvPr/>
        </p:nvSpPr>
        <p:spPr>
          <a:xfrm>
            <a:off x="458850" y="1231152"/>
            <a:ext cx="11113300" cy="32957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a:ea typeface="Montserrat"/>
                <a:cs typeface="Montserrat"/>
                <a:sym typeface="Montserrat"/>
              </a:rPr>
              <a:t>Are your model's predictions stable under small perturbations of the input?</a:t>
            </a:r>
            <a:endParaRPr lang="en-US" sz="1600" b="1">
              <a:solidFill>
                <a:srgbClr val="3C2782"/>
              </a:solidFill>
              <a:latin typeface="Montserrat"/>
              <a:ea typeface="Montserrat"/>
              <a:cs typeface="Montserrat"/>
            </a:endParaRPr>
          </a:p>
        </p:txBody>
      </p:sp>
      <p:sp>
        <p:nvSpPr>
          <p:cNvPr id="4" name="TextBox 4"/>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Robustness Tests </a:t>
            </a:r>
          </a:p>
        </p:txBody>
      </p:sp>
      <p:pic>
        <p:nvPicPr>
          <p:cNvPr id="6" name="Picture 5">
            <a:extLst>
              <a:ext uri="{FF2B5EF4-FFF2-40B4-BE49-F238E27FC236}">
                <a16:creationId xmlns:a16="http://schemas.microsoft.com/office/drawing/2014/main" id="{F7F1FDE6-EEE9-F4A0-463F-621ACA9E8257}"/>
              </a:ext>
            </a:extLst>
          </p:cNvPr>
          <p:cNvPicPr>
            <a:picLocks noChangeAspect="1"/>
          </p:cNvPicPr>
          <p:nvPr/>
        </p:nvPicPr>
        <p:blipFill>
          <a:blip r:embed="rId4"/>
          <a:stretch>
            <a:fillRect/>
          </a:stretch>
        </p:blipFill>
        <p:spPr>
          <a:xfrm>
            <a:off x="1141173" y="2134087"/>
            <a:ext cx="9302464" cy="3249283"/>
          </a:xfrm>
          <a:prstGeom prst="rect">
            <a:avLst/>
          </a:prstGeom>
        </p:spPr>
      </p:pic>
    </p:spTree>
    <p:extLst>
      <p:ext uri="{BB962C8B-B14F-4D97-AF65-F5344CB8AC3E}">
        <p14:creationId xmlns:p14="http://schemas.microsoft.com/office/powerpoint/2010/main" val="3185142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F8D7A5-8A9D-747B-61C3-C544934AFAAE}"/>
              </a:ext>
            </a:extLst>
          </p:cNvPr>
          <p:cNvSpPr>
            <a:spLocks noGrp="1"/>
          </p:cNvSpPr>
          <p:nvPr>
            <p:ph type="title"/>
          </p:nvPr>
        </p:nvSpPr>
        <p:spPr/>
        <p:txBody>
          <a:bodyPr/>
          <a:lstStyle/>
          <a:p>
            <a:r>
              <a:rPr lang="en-US"/>
              <a:t>Let’s get started!</a:t>
            </a:r>
          </a:p>
        </p:txBody>
      </p:sp>
    </p:spTree>
    <p:extLst>
      <p:ext uri="{BB962C8B-B14F-4D97-AF65-F5344CB8AC3E}">
        <p14:creationId xmlns:p14="http://schemas.microsoft.com/office/powerpoint/2010/main" val="2195874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p:cNvSpPr txBox="1"/>
          <p:nvPr/>
        </p:nvSpPr>
        <p:spPr>
          <a:xfrm>
            <a:off x="458850" y="405284"/>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Bias Tests</a:t>
            </a:r>
          </a:p>
        </p:txBody>
      </p:sp>
      <p:sp>
        <p:nvSpPr>
          <p:cNvPr id="5" name="TextBox 5"/>
          <p:cNvSpPr txBox="1"/>
          <p:nvPr/>
        </p:nvSpPr>
        <p:spPr>
          <a:xfrm>
            <a:off x="446755" y="1274303"/>
            <a:ext cx="11113300"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Bold"/>
                <a:cs typeface="Montserrat Bold"/>
                <a:sym typeface="Montserrat Bold"/>
              </a:rPr>
              <a:t>Does your model change its answer if a person’s name is changed to be female, Muslim, or Hispanic?</a:t>
            </a:r>
          </a:p>
        </p:txBody>
      </p:sp>
      <p:pic>
        <p:nvPicPr>
          <p:cNvPr id="6" name="Picture 5">
            <a:extLst>
              <a:ext uri="{FF2B5EF4-FFF2-40B4-BE49-F238E27FC236}">
                <a16:creationId xmlns:a16="http://schemas.microsoft.com/office/drawing/2014/main" id="{65C205BC-02C3-70AA-1C39-1425C3B13B59}"/>
              </a:ext>
            </a:extLst>
          </p:cNvPr>
          <p:cNvPicPr>
            <a:picLocks noChangeAspect="1"/>
          </p:cNvPicPr>
          <p:nvPr/>
        </p:nvPicPr>
        <p:blipFill>
          <a:blip r:embed="rId4"/>
          <a:stretch>
            <a:fillRect/>
          </a:stretch>
        </p:blipFill>
        <p:spPr>
          <a:xfrm>
            <a:off x="549342" y="2379092"/>
            <a:ext cx="10624089" cy="2643669"/>
          </a:xfrm>
          <a:prstGeom prst="rect">
            <a:avLst/>
          </a:prstGeom>
        </p:spPr>
      </p:pic>
    </p:spTree>
    <p:extLst>
      <p:ext uri="{BB962C8B-B14F-4D97-AF65-F5344CB8AC3E}">
        <p14:creationId xmlns:p14="http://schemas.microsoft.com/office/powerpoint/2010/main" val="560859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p:cNvSpPr txBox="1"/>
          <p:nvPr/>
        </p:nvSpPr>
        <p:spPr>
          <a:xfrm>
            <a:off x="458850" y="1231152"/>
            <a:ext cx="11113300"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Bold"/>
                <a:cs typeface="Montserrat Bold"/>
                <a:sym typeface="Montserrat Bold"/>
              </a:rPr>
              <a:t>Is your model accurate for men and for women?</a:t>
            </a:r>
            <a:endParaRPr lang="en-US" sz="1600">
              <a:solidFill>
                <a:srgbClr val="3C2782"/>
              </a:solidFill>
              <a:latin typeface="Montserrat"/>
              <a:ea typeface="Montserrat"/>
              <a:cs typeface="Montserrat"/>
              <a:sym typeface="Montserrat"/>
            </a:endParaRPr>
          </a:p>
        </p:txBody>
      </p:sp>
      <p:sp>
        <p:nvSpPr>
          <p:cNvPr id="4" name="TextBox 4"/>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Fairness Tests</a:t>
            </a:r>
          </a:p>
        </p:txBody>
      </p:sp>
      <p:pic>
        <p:nvPicPr>
          <p:cNvPr id="6" name="Picture 5">
            <a:extLst>
              <a:ext uri="{FF2B5EF4-FFF2-40B4-BE49-F238E27FC236}">
                <a16:creationId xmlns:a16="http://schemas.microsoft.com/office/drawing/2014/main" id="{A45C016A-CC42-5C00-BC6F-9BD0D344CBF5}"/>
              </a:ext>
            </a:extLst>
          </p:cNvPr>
          <p:cNvPicPr>
            <a:picLocks noChangeAspect="1"/>
          </p:cNvPicPr>
          <p:nvPr/>
        </p:nvPicPr>
        <p:blipFill>
          <a:blip r:embed="rId4"/>
          <a:stretch>
            <a:fillRect/>
          </a:stretch>
        </p:blipFill>
        <p:spPr>
          <a:xfrm>
            <a:off x="1125608" y="2236587"/>
            <a:ext cx="9215650" cy="2640213"/>
          </a:xfrm>
          <a:prstGeom prst="rect">
            <a:avLst/>
          </a:prstGeom>
        </p:spPr>
      </p:pic>
    </p:spTree>
    <p:extLst>
      <p:ext uri="{BB962C8B-B14F-4D97-AF65-F5344CB8AC3E}">
        <p14:creationId xmlns:p14="http://schemas.microsoft.com/office/powerpoint/2010/main" val="16226595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228DB-70EF-3216-3B44-9428F0AC10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C457FB-D28E-C0A2-9E1F-CB03B60A4668}"/>
              </a:ext>
            </a:extLst>
          </p:cNvPr>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a:extLst>
              <a:ext uri="{FF2B5EF4-FFF2-40B4-BE49-F238E27FC236}">
                <a16:creationId xmlns:a16="http://schemas.microsoft.com/office/drawing/2014/main" id="{0C8493AF-711B-FC18-78CD-5FC2FCB13EE6}"/>
              </a:ext>
            </a:extLst>
          </p:cNvPr>
          <p:cNvSpPr txBox="1"/>
          <p:nvPr/>
        </p:nvSpPr>
        <p:spPr>
          <a:xfrm>
            <a:off x="458850" y="1231152"/>
            <a:ext cx="11113300"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Bold"/>
                <a:cs typeface="Montserrat Bold"/>
                <a:sym typeface="Montserrat Bold"/>
              </a:rPr>
              <a:t>Are there enough cases of each gender, ethnicity, religion, and country to even calculate fairness?</a:t>
            </a:r>
            <a:endParaRPr lang="en-US" sz="1600">
              <a:solidFill>
                <a:srgbClr val="3C2782"/>
              </a:solidFill>
              <a:latin typeface="Montserrat"/>
              <a:ea typeface="Montserrat"/>
              <a:cs typeface="Montserrat"/>
              <a:sym typeface="Montserrat"/>
            </a:endParaRPr>
          </a:p>
        </p:txBody>
      </p:sp>
      <p:sp>
        <p:nvSpPr>
          <p:cNvPr id="4" name="TextBox 4">
            <a:extLst>
              <a:ext uri="{FF2B5EF4-FFF2-40B4-BE49-F238E27FC236}">
                <a16:creationId xmlns:a16="http://schemas.microsoft.com/office/drawing/2014/main" id="{25B75078-4F7F-92D8-0BF4-C533E74311C3}"/>
              </a:ext>
            </a:extLst>
          </p:cNvPr>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Representation Tests</a:t>
            </a:r>
          </a:p>
        </p:txBody>
      </p:sp>
      <p:pic>
        <p:nvPicPr>
          <p:cNvPr id="8" name="Picture 7">
            <a:extLst>
              <a:ext uri="{FF2B5EF4-FFF2-40B4-BE49-F238E27FC236}">
                <a16:creationId xmlns:a16="http://schemas.microsoft.com/office/drawing/2014/main" id="{098DDE08-FC9B-6114-DAA7-C1BD449BEF9C}"/>
              </a:ext>
            </a:extLst>
          </p:cNvPr>
          <p:cNvPicPr>
            <a:picLocks noChangeAspect="1"/>
          </p:cNvPicPr>
          <p:nvPr/>
        </p:nvPicPr>
        <p:blipFill>
          <a:blip r:embed="rId4"/>
          <a:stretch>
            <a:fillRect/>
          </a:stretch>
        </p:blipFill>
        <p:spPr>
          <a:xfrm>
            <a:off x="701613" y="2494790"/>
            <a:ext cx="10074903" cy="2218877"/>
          </a:xfrm>
          <a:prstGeom prst="rect">
            <a:avLst/>
          </a:prstGeom>
        </p:spPr>
      </p:pic>
    </p:spTree>
    <p:extLst>
      <p:ext uri="{BB962C8B-B14F-4D97-AF65-F5344CB8AC3E}">
        <p14:creationId xmlns:p14="http://schemas.microsoft.com/office/powerpoint/2010/main" val="2873463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825E1-24D7-0D13-DA60-C586D953B5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16B8B8-D4B9-3AD8-29ED-C0A094328781}"/>
              </a:ext>
            </a:extLst>
          </p:cNvPr>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 name="TextBox 3">
            <a:extLst>
              <a:ext uri="{FF2B5EF4-FFF2-40B4-BE49-F238E27FC236}">
                <a16:creationId xmlns:a16="http://schemas.microsoft.com/office/drawing/2014/main" id="{2B66ABBA-363E-4608-10D2-05C02D66BBA1}"/>
              </a:ext>
            </a:extLst>
          </p:cNvPr>
          <p:cNvSpPr txBox="1"/>
          <p:nvPr/>
        </p:nvSpPr>
        <p:spPr>
          <a:xfrm>
            <a:off x="3089654" y="1326531"/>
            <a:ext cx="1337293"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880"/>
              </a:lnSpc>
            </a:pPr>
            <a:r>
              <a:rPr lang="en-US" sz="1600" b="1">
                <a:solidFill>
                  <a:srgbClr val="3C2782"/>
                </a:solidFill>
                <a:latin typeface="Montserrat Bold"/>
                <a:ea typeface="Montserrat"/>
                <a:cs typeface="Montserrat"/>
                <a:sym typeface="Montserrat Bold"/>
              </a:rPr>
              <a:t>Accuracy</a:t>
            </a:r>
            <a:endParaRPr lang="en-US" sz="1600">
              <a:solidFill>
                <a:srgbClr val="3C2782"/>
              </a:solidFill>
              <a:latin typeface="Montserrat"/>
              <a:ea typeface="Montserrat"/>
              <a:cs typeface="Montserrat"/>
              <a:sym typeface="Montserrat"/>
            </a:endParaRPr>
          </a:p>
        </p:txBody>
      </p:sp>
      <p:sp>
        <p:nvSpPr>
          <p:cNvPr id="4" name="TextBox 4">
            <a:extLst>
              <a:ext uri="{FF2B5EF4-FFF2-40B4-BE49-F238E27FC236}">
                <a16:creationId xmlns:a16="http://schemas.microsoft.com/office/drawing/2014/main" id="{72B11E65-E6C5-B154-E3D4-BC171CCEF8D3}"/>
              </a:ext>
            </a:extLst>
          </p:cNvPr>
          <p:cNvSpPr txBox="1"/>
          <p:nvPr/>
        </p:nvSpPr>
        <p:spPr>
          <a:xfrm>
            <a:off x="458850" y="353769"/>
            <a:ext cx="10390067" cy="6322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5152"/>
              </a:lnSpc>
            </a:pPr>
            <a:r>
              <a:rPr lang="en-US" sz="3733" b="1">
                <a:solidFill>
                  <a:srgbClr val="3C2782"/>
                </a:solidFill>
                <a:latin typeface="Montserrat Bold"/>
                <a:ea typeface="Montserrat Bold"/>
                <a:cs typeface="Montserrat Bold"/>
                <a:sym typeface="Montserrat Bold"/>
              </a:rPr>
              <a:t>More Test Types</a:t>
            </a:r>
          </a:p>
        </p:txBody>
      </p:sp>
      <p:pic>
        <p:nvPicPr>
          <p:cNvPr id="12" name="Picture 11" descr="A screenshot of a computer&#10;&#10;Description automatically generated">
            <a:extLst>
              <a:ext uri="{FF2B5EF4-FFF2-40B4-BE49-F238E27FC236}">
                <a16:creationId xmlns:a16="http://schemas.microsoft.com/office/drawing/2014/main" id="{CACC8801-5BC0-ACE9-5AE1-E14F219BA1D8}"/>
              </a:ext>
            </a:extLst>
          </p:cNvPr>
          <p:cNvPicPr>
            <a:picLocks noChangeAspect="1"/>
          </p:cNvPicPr>
          <p:nvPr/>
        </p:nvPicPr>
        <p:blipFill>
          <a:blip r:embed="rId4">
            <a:extLst>
              <a:ext uri="{28A0092B-C50C-407E-A947-70E740481C1C}">
                <a14:useLocalDpi xmlns:a14="http://schemas.microsoft.com/office/drawing/2010/main" val="0"/>
              </a:ext>
            </a:extLst>
          </a:blip>
          <a:srcRect l="15413" t="11757" r="33551"/>
          <a:stretch/>
        </p:blipFill>
        <p:spPr>
          <a:xfrm>
            <a:off x="1493166" y="1993502"/>
            <a:ext cx="4070641" cy="4126865"/>
          </a:xfrm>
          <a:prstGeom prst="rect">
            <a:avLst/>
          </a:prstGeom>
          <a:ln>
            <a:noFill/>
          </a:ln>
          <a:effectLst>
            <a:outerShdw blurRad="292100" dist="139700" dir="2700000" algn="tl" rotWithShape="0">
              <a:srgbClr val="333333">
                <a:alpha val="65000"/>
              </a:srgbClr>
            </a:outerShdw>
          </a:effectLst>
        </p:spPr>
      </p:pic>
      <p:pic>
        <p:nvPicPr>
          <p:cNvPr id="14" name="Picture 13" descr="A screenshot of a test suite&#10;&#10;Description automatically generated">
            <a:extLst>
              <a:ext uri="{FF2B5EF4-FFF2-40B4-BE49-F238E27FC236}">
                <a16:creationId xmlns:a16="http://schemas.microsoft.com/office/drawing/2014/main" id="{C2C689F8-3AEB-6942-BC56-DEE40B4C1491}"/>
              </a:ext>
            </a:extLst>
          </p:cNvPr>
          <p:cNvPicPr>
            <a:picLocks noChangeAspect="1"/>
          </p:cNvPicPr>
          <p:nvPr/>
        </p:nvPicPr>
        <p:blipFill>
          <a:blip r:embed="rId5">
            <a:extLst>
              <a:ext uri="{28A0092B-C50C-407E-A947-70E740481C1C}">
                <a14:useLocalDpi xmlns:a14="http://schemas.microsoft.com/office/drawing/2010/main" val="0"/>
              </a:ext>
            </a:extLst>
          </a:blip>
          <a:srcRect b="11124"/>
          <a:stretch/>
        </p:blipFill>
        <p:spPr>
          <a:xfrm>
            <a:off x="6604665" y="1993502"/>
            <a:ext cx="4471627" cy="4123729"/>
          </a:xfrm>
          <a:prstGeom prst="rect">
            <a:avLst/>
          </a:prstGeom>
          <a:ln>
            <a:noFill/>
          </a:ln>
          <a:effectLst>
            <a:outerShdw blurRad="292100" dist="139700" dir="2700000" algn="tl" rotWithShape="0">
              <a:srgbClr val="333333">
                <a:alpha val="65000"/>
              </a:srgbClr>
            </a:outerShdw>
          </a:effectLst>
        </p:spPr>
      </p:pic>
      <p:sp>
        <p:nvSpPr>
          <p:cNvPr id="15" name="TextBox 3">
            <a:extLst>
              <a:ext uri="{FF2B5EF4-FFF2-40B4-BE49-F238E27FC236}">
                <a16:creationId xmlns:a16="http://schemas.microsoft.com/office/drawing/2014/main" id="{3800951E-A4D9-5160-BEE8-EEBEAF400DBF}"/>
              </a:ext>
            </a:extLst>
          </p:cNvPr>
          <p:cNvSpPr txBox="1"/>
          <p:nvPr/>
        </p:nvSpPr>
        <p:spPr>
          <a:xfrm>
            <a:off x="8226874" y="1326530"/>
            <a:ext cx="1337293" cy="32641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880"/>
              </a:lnSpc>
            </a:pPr>
            <a:r>
              <a:rPr lang="en-US" sz="1600" b="1">
                <a:solidFill>
                  <a:srgbClr val="3C2782"/>
                </a:solidFill>
                <a:latin typeface="Montserrat Bold"/>
                <a:ea typeface="Montserrat"/>
                <a:cs typeface="Montserrat"/>
                <a:sym typeface="Montserrat Bold"/>
              </a:rPr>
              <a:t>Speed</a:t>
            </a:r>
            <a:endParaRPr lang="en-US" sz="1600">
              <a:solidFill>
                <a:srgbClr val="3C2782"/>
              </a:solidFill>
              <a:latin typeface="Montserrat"/>
              <a:ea typeface="Montserrat"/>
              <a:cs typeface="Montserrat"/>
              <a:sym typeface="Montserrat"/>
            </a:endParaRPr>
          </a:p>
        </p:txBody>
      </p:sp>
    </p:spTree>
    <p:extLst>
      <p:ext uri="{BB962C8B-B14F-4D97-AF65-F5344CB8AC3E}">
        <p14:creationId xmlns:p14="http://schemas.microsoft.com/office/powerpoint/2010/main" val="3266977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5"/>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4" name="TextBox 4"/>
          <p:cNvSpPr txBox="1"/>
          <p:nvPr/>
        </p:nvSpPr>
        <p:spPr>
          <a:xfrm>
            <a:off x="746817" y="199734"/>
            <a:ext cx="10102100" cy="617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152"/>
              </a:lnSpc>
            </a:pPr>
            <a:r>
              <a:rPr lang="en-US" sz="3700" b="1">
                <a:solidFill>
                  <a:srgbClr val="3C2782"/>
                </a:solidFill>
                <a:latin typeface="Montserrat Bold"/>
              </a:rPr>
              <a:t>Create Tests with the Test Page Wizard</a:t>
            </a:r>
          </a:p>
        </p:txBody>
      </p:sp>
      <p:pic>
        <p:nvPicPr>
          <p:cNvPr id="3" name="testing with wizard">
            <a:hlinkClick r:id="" action="ppaction://media"/>
            <a:extLst>
              <a:ext uri="{FF2B5EF4-FFF2-40B4-BE49-F238E27FC236}">
                <a16:creationId xmlns:a16="http://schemas.microsoft.com/office/drawing/2014/main" id="{3CBF23C7-C434-BDAC-D20E-2031F2D2B07C}"/>
              </a:ext>
            </a:extLst>
          </p:cNvPr>
          <p:cNvPicPr>
            <a:picLocks noChangeAspect="1"/>
          </p:cNvPicPr>
          <p:nvPr>
            <a:videoFile r:link="rId1"/>
            <p:extLst>
              <p:ext uri="{DAA4B4D4-6D71-4841-9C94-3DE7FCFB9230}">
                <p14:media xmlns:p14="http://schemas.microsoft.com/office/powerpoint/2010/main" r:embed="rId2">
                  <p14:trim st="9062" end="4531"/>
                </p14:media>
              </p:ext>
            </p:extLst>
          </p:nvPr>
        </p:nvPicPr>
        <p:blipFill>
          <a:blip r:embed="rId6"/>
          <a:stretch>
            <a:fillRect/>
          </a:stretch>
        </p:blipFill>
        <p:spPr>
          <a:xfrm>
            <a:off x="921067" y="1155700"/>
            <a:ext cx="10377159" cy="4837269"/>
          </a:xfrm>
          <a:prstGeom prst="rect">
            <a:avLst/>
          </a:prstGeom>
        </p:spPr>
      </p:pic>
    </p:spTree>
    <p:extLst>
      <p:ext uri="{BB962C8B-B14F-4D97-AF65-F5344CB8AC3E}">
        <p14:creationId xmlns:p14="http://schemas.microsoft.com/office/powerpoint/2010/main" val="75035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5"/>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5" name="TextBox 5"/>
          <p:cNvSpPr txBox="1"/>
          <p:nvPr/>
        </p:nvSpPr>
        <p:spPr>
          <a:xfrm>
            <a:off x="418822" y="268703"/>
            <a:ext cx="11481257" cy="59499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4968"/>
              </a:lnSpc>
            </a:pPr>
            <a:r>
              <a:rPr lang="en-US" sz="3600" b="1">
                <a:solidFill>
                  <a:srgbClr val="3C2782"/>
                </a:solidFill>
                <a:latin typeface="Montserrat Bold"/>
                <a:ea typeface="Montserrat Bold"/>
                <a:cs typeface="Montserrat Bold"/>
                <a:sym typeface="Montserrat Bold"/>
              </a:rPr>
              <a:t>Use Generative AI to Auto-Generate Test Cases</a:t>
            </a:r>
          </a:p>
        </p:txBody>
      </p:sp>
      <p:pic>
        <p:nvPicPr>
          <p:cNvPr id="6" name="From test suite to generating test cases">
            <a:hlinkClick r:id="" action="ppaction://media"/>
            <a:extLst>
              <a:ext uri="{FF2B5EF4-FFF2-40B4-BE49-F238E27FC236}">
                <a16:creationId xmlns:a16="http://schemas.microsoft.com/office/drawing/2014/main" id="{2B7C8047-0DEA-A1EC-8178-3CC0C36B0DA9}"/>
              </a:ext>
            </a:extLst>
          </p:cNvPr>
          <p:cNvPicPr>
            <a:picLocks noChangeAspect="1"/>
          </p:cNvPicPr>
          <p:nvPr>
            <a:videoFile r:link="rId1"/>
            <p:extLst>
              <p:ext uri="{DAA4B4D4-6D71-4841-9C94-3DE7FCFB9230}">
                <p14:media xmlns:p14="http://schemas.microsoft.com/office/powerpoint/2010/main" r:embed="rId2">
                  <p14:trim end="78684"/>
                </p14:media>
              </p:ext>
            </p:extLst>
          </p:nvPr>
        </p:nvPicPr>
        <p:blipFill>
          <a:blip r:embed="rId6"/>
          <a:stretch>
            <a:fillRect/>
          </a:stretch>
        </p:blipFill>
        <p:spPr>
          <a:xfrm>
            <a:off x="1065792" y="1113278"/>
            <a:ext cx="9933529" cy="4630473"/>
          </a:xfrm>
          <a:prstGeom prst="rect">
            <a:avLst/>
          </a:prstGeom>
        </p:spPr>
      </p:pic>
    </p:spTree>
    <p:extLst>
      <p:ext uri="{BB962C8B-B14F-4D97-AF65-F5344CB8AC3E}">
        <p14:creationId xmlns:p14="http://schemas.microsoft.com/office/powerpoint/2010/main" val="1991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3700" y="418500"/>
            <a:ext cx="3758300" cy="6288903"/>
          </a:xfrm>
          <a:custGeom>
            <a:avLst/>
            <a:gdLst/>
            <a:ahLst/>
            <a:cxnLst/>
            <a:rect l="l" t="t" r="r" b="b"/>
            <a:pathLst>
              <a:path w="5637450" h="9433354">
                <a:moveTo>
                  <a:pt x="0" y="0"/>
                </a:moveTo>
                <a:lnTo>
                  <a:pt x="5637450" y="0"/>
                </a:lnTo>
                <a:lnTo>
                  <a:pt x="5637450" y="9433354"/>
                </a:lnTo>
                <a:lnTo>
                  <a:pt x="0" y="9433354"/>
                </a:lnTo>
                <a:lnTo>
                  <a:pt x="0" y="0"/>
                </a:lnTo>
                <a:close/>
              </a:path>
            </a:pathLst>
          </a:custGeom>
          <a:blipFill>
            <a:blip r:embed="rId5"/>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5" name="TextBox 5"/>
          <p:cNvSpPr txBox="1"/>
          <p:nvPr/>
        </p:nvSpPr>
        <p:spPr>
          <a:xfrm>
            <a:off x="418822" y="336813"/>
            <a:ext cx="10102100" cy="60985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4968"/>
              </a:lnSpc>
            </a:pPr>
            <a:r>
              <a:rPr lang="en-US" sz="3600" b="1">
                <a:solidFill>
                  <a:srgbClr val="3C2782"/>
                </a:solidFill>
                <a:latin typeface="Montserrat Bold"/>
                <a:sym typeface="Montserrat Bold"/>
              </a:rPr>
              <a:t>Run Tests and Visually Review Results</a:t>
            </a:r>
            <a:endParaRPr lang="en-US" sz="800"/>
          </a:p>
        </p:txBody>
      </p:sp>
      <p:pic>
        <p:nvPicPr>
          <p:cNvPr id="6" name="From test suite to generating test cases">
            <a:hlinkClick r:id="" action="ppaction://media"/>
            <a:extLst>
              <a:ext uri="{FF2B5EF4-FFF2-40B4-BE49-F238E27FC236}">
                <a16:creationId xmlns:a16="http://schemas.microsoft.com/office/drawing/2014/main" id="{B20EDF32-D11B-E420-9CDB-E03512C9A10B}"/>
              </a:ext>
            </a:extLst>
          </p:cNvPr>
          <p:cNvPicPr>
            <a:picLocks noChangeAspect="1"/>
          </p:cNvPicPr>
          <p:nvPr>
            <a:videoFile r:link="rId1"/>
            <p:extLst>
              <p:ext uri="{DAA4B4D4-6D71-4841-9C94-3DE7FCFB9230}">
                <p14:media xmlns:p14="http://schemas.microsoft.com/office/powerpoint/2010/main" r:embed="rId2">
                  <p14:trim st="52526" end="19252"/>
                </p14:media>
              </p:ext>
            </p:extLst>
          </p:nvPr>
        </p:nvPicPr>
        <p:blipFill>
          <a:blip r:embed="rId6"/>
          <a:stretch>
            <a:fillRect/>
          </a:stretch>
        </p:blipFill>
        <p:spPr>
          <a:xfrm>
            <a:off x="1056067" y="1260217"/>
            <a:ext cx="9753600" cy="4546600"/>
          </a:xfrm>
          <a:prstGeom prst="rect">
            <a:avLst/>
          </a:prstGeom>
        </p:spPr>
      </p:pic>
    </p:spTree>
    <p:extLst>
      <p:ext uri="{BB962C8B-B14F-4D97-AF65-F5344CB8AC3E}">
        <p14:creationId xmlns:p14="http://schemas.microsoft.com/office/powerpoint/2010/main" val="387395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8">
            <a:extLst>
              <a:ext uri="{FF2B5EF4-FFF2-40B4-BE49-F238E27FC236}">
                <a16:creationId xmlns:a16="http://schemas.microsoft.com/office/drawing/2014/main" id="{AB3C07BE-5AFC-13B7-7899-6B87D3563DE8}"/>
              </a:ext>
            </a:extLst>
          </p:cNvPr>
          <p:cNvSpPr txBox="1"/>
          <p:nvPr/>
        </p:nvSpPr>
        <p:spPr>
          <a:xfrm>
            <a:off x="556532" y="643467"/>
            <a:ext cx="11210925" cy="74483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200" b="1" kern="1200">
                <a:solidFill>
                  <a:schemeClr val="bg1"/>
                </a:solidFill>
                <a:latin typeface="+mj-lt"/>
                <a:ea typeface="+mj-ea"/>
                <a:cs typeface="+mj-cs"/>
                <a:sym typeface="Montserrat Bold"/>
              </a:rPr>
              <a:t>Augmented Data</a:t>
            </a:r>
            <a:endParaRPr lang="en-US" sz="3200" kern="1200">
              <a:solidFill>
                <a:schemeClr val="bg1"/>
              </a:solidFill>
              <a:latin typeface="+mj-lt"/>
              <a:ea typeface="+mj-ea"/>
              <a:cs typeface="+mj-cs"/>
            </a:endParaRPr>
          </a:p>
        </p:txBody>
      </p:sp>
      <p:pic>
        <p:nvPicPr>
          <p:cNvPr id="2" name="Picture 1" descr="Elevate Your NLP Models with Automated Data Augmentation for Enhanced  Performance - John Snow Labs">
            <a:extLst>
              <a:ext uri="{FF2B5EF4-FFF2-40B4-BE49-F238E27FC236}">
                <a16:creationId xmlns:a16="http://schemas.microsoft.com/office/drawing/2014/main" id="{D24497E1-DA9C-A571-AD21-8DF36B1EF353}"/>
              </a:ext>
            </a:extLst>
          </p:cNvPr>
          <p:cNvPicPr>
            <a:picLocks noChangeAspect="1"/>
          </p:cNvPicPr>
          <p:nvPr/>
        </p:nvPicPr>
        <p:blipFill>
          <a:blip r:embed="rId2"/>
          <a:srcRect l="-77" t="47697" r="61270" b="-329"/>
          <a:stretch/>
        </p:blipFill>
        <p:spPr>
          <a:xfrm>
            <a:off x="173240" y="2125430"/>
            <a:ext cx="5744417" cy="2601450"/>
          </a:xfrm>
          <a:prstGeom prst="rect">
            <a:avLst/>
          </a:prstGeom>
        </p:spPr>
      </p:pic>
      <p:sp>
        <p:nvSpPr>
          <p:cNvPr id="4" name="TextBox 3">
            <a:extLst>
              <a:ext uri="{FF2B5EF4-FFF2-40B4-BE49-F238E27FC236}">
                <a16:creationId xmlns:a16="http://schemas.microsoft.com/office/drawing/2014/main" id="{5329BAC0-D9F9-44AE-079C-AF2E2CBDC0DD}"/>
              </a:ext>
            </a:extLst>
          </p:cNvPr>
          <p:cNvSpPr txBox="1"/>
          <p:nvPr/>
        </p:nvSpPr>
        <p:spPr>
          <a:xfrm>
            <a:off x="6548672" y="2123086"/>
            <a:ext cx="521863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cs typeface="Roboto"/>
              </a:rPr>
              <a:t>Why Use Augmented Data?</a:t>
            </a:r>
          </a:p>
          <a:p>
            <a:pPr marL="342900" indent="-342900">
              <a:buAutoNum type="arabicPeriod"/>
            </a:pPr>
            <a:r>
              <a:rPr lang="en-US">
                <a:ea typeface="Roboto"/>
                <a:cs typeface="Roboto"/>
              </a:rPr>
              <a:t>HIPPA compliant</a:t>
            </a:r>
          </a:p>
          <a:p>
            <a:pPr marL="342900" indent="-342900">
              <a:buAutoNum type="arabicPeriod"/>
            </a:pPr>
            <a:r>
              <a:rPr lang="en-US">
                <a:ea typeface="Roboto"/>
                <a:cs typeface="Roboto"/>
              </a:rPr>
              <a:t>Designed to fill holes in original dataset</a:t>
            </a:r>
          </a:p>
          <a:p>
            <a:pPr marL="342900" indent="-342900">
              <a:buAutoNum type="arabicPeriod"/>
            </a:pPr>
            <a:r>
              <a:rPr lang="en-US">
                <a:ea typeface="Roboto"/>
                <a:cs typeface="Roboto"/>
              </a:rPr>
              <a:t>Generate additional possible cases the model can use to </a:t>
            </a:r>
            <a:r>
              <a:rPr lang="en-US" err="1">
                <a:ea typeface="Roboto"/>
                <a:cs typeface="Roboto"/>
              </a:rPr>
              <a:t>impove</a:t>
            </a:r>
            <a:r>
              <a:rPr lang="en-US">
                <a:ea typeface="Roboto"/>
                <a:cs typeface="Roboto"/>
              </a:rPr>
              <a:t> itself</a:t>
            </a:r>
          </a:p>
          <a:p>
            <a:pPr marL="342900" indent="-342900">
              <a:buAutoNum type="arabicPeriod"/>
            </a:pPr>
            <a:endParaRPr lang="en-US">
              <a:ea typeface="Roboto"/>
              <a:cs typeface="Roboto"/>
            </a:endParaRPr>
          </a:p>
        </p:txBody>
      </p:sp>
    </p:spTree>
    <p:extLst>
      <p:ext uri="{BB962C8B-B14F-4D97-AF65-F5344CB8AC3E}">
        <p14:creationId xmlns:p14="http://schemas.microsoft.com/office/powerpoint/2010/main" val="825096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84435" y="311245"/>
            <a:ext cx="11020692" cy="59499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4968"/>
              </a:lnSpc>
            </a:pPr>
            <a:r>
              <a:rPr lang="en-US" sz="3600" b="1">
                <a:solidFill>
                  <a:srgbClr val="3C2782"/>
                </a:solidFill>
                <a:latin typeface="Montserrat Bold"/>
                <a:ea typeface="Montserrat Bold"/>
                <a:cs typeface="Montserrat Bold"/>
                <a:sym typeface="Montserrat Bold"/>
              </a:rPr>
              <a:t>Data Augmentation: Don’t Just Test It, Fix It!</a:t>
            </a:r>
          </a:p>
        </p:txBody>
      </p:sp>
      <p:sp>
        <p:nvSpPr>
          <p:cNvPr id="5" name="TextBox 5"/>
          <p:cNvSpPr txBox="1"/>
          <p:nvPr/>
        </p:nvSpPr>
        <p:spPr>
          <a:xfrm>
            <a:off x="442257" y="906238"/>
            <a:ext cx="11265308" cy="144142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576"/>
              </a:lnSpc>
            </a:pPr>
            <a:endParaRPr lang="en-US" sz="2400">
              <a:solidFill>
                <a:srgbClr val="3C2782"/>
              </a:solidFill>
              <a:latin typeface="Montserrat"/>
              <a:ea typeface="Montserrat"/>
              <a:cs typeface="Montserrat"/>
            </a:endParaRPr>
          </a:p>
          <a:p>
            <a:r>
              <a:rPr lang="en-US" sz="2400">
                <a:solidFill>
                  <a:srgbClr val="3C2782"/>
                </a:solidFill>
                <a:ea typeface="+mn-lt"/>
                <a:cs typeface="+mn-lt"/>
              </a:rPr>
              <a:t>Expand the model’s training dataset by generating templatic variations of existing data (e.g., rotations, noise addition, translations) to help the model learn more diverse patterns.</a:t>
            </a:r>
            <a:endParaRPr lang="en-US" sz="1600"/>
          </a:p>
        </p:txBody>
      </p:sp>
      <p:pic>
        <p:nvPicPr>
          <p:cNvPr id="8" name="Picture 7" descr="A diagram of a diagram&#10;&#10;Description automatically generated">
            <a:extLst>
              <a:ext uri="{FF2B5EF4-FFF2-40B4-BE49-F238E27FC236}">
                <a16:creationId xmlns:a16="http://schemas.microsoft.com/office/drawing/2014/main" id="{A1D8514F-6C2C-F920-C921-88CC66E7D8B8}"/>
              </a:ext>
            </a:extLst>
          </p:cNvPr>
          <p:cNvPicPr>
            <a:picLocks noChangeAspect="1"/>
          </p:cNvPicPr>
          <p:nvPr/>
        </p:nvPicPr>
        <p:blipFill>
          <a:blip r:embed="rId3"/>
          <a:srcRect t="8491"/>
          <a:stretch/>
        </p:blipFill>
        <p:spPr>
          <a:xfrm>
            <a:off x="1416612" y="2335370"/>
            <a:ext cx="9013494" cy="3691943"/>
          </a:xfrm>
          <a:prstGeom prst="rect">
            <a:avLst/>
          </a:prstGeom>
        </p:spPr>
      </p:pic>
    </p:spTree>
    <p:extLst>
      <p:ext uri="{BB962C8B-B14F-4D97-AF65-F5344CB8AC3E}">
        <p14:creationId xmlns:p14="http://schemas.microsoft.com/office/powerpoint/2010/main" val="3531220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484435" y="311245"/>
            <a:ext cx="11020692" cy="59499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4968"/>
              </a:lnSpc>
            </a:pPr>
            <a:r>
              <a:rPr lang="en-US" sz="3600" b="1">
                <a:solidFill>
                  <a:srgbClr val="3C2782"/>
                </a:solidFill>
                <a:latin typeface="Montserrat Bold"/>
                <a:sym typeface="Montserrat Bold"/>
              </a:rPr>
              <a:t>Synthetic Data – Use Open AI</a:t>
            </a:r>
            <a:endParaRPr lang="en-US"/>
          </a:p>
        </p:txBody>
      </p:sp>
      <p:sp>
        <p:nvSpPr>
          <p:cNvPr id="5" name="TextBox 5"/>
          <p:cNvSpPr txBox="1"/>
          <p:nvPr/>
        </p:nvSpPr>
        <p:spPr>
          <a:xfrm>
            <a:off x="442257" y="906238"/>
            <a:ext cx="11265308" cy="70275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2576"/>
              </a:lnSpc>
            </a:pPr>
            <a:endParaRPr lang="en-US" sz="2400">
              <a:solidFill>
                <a:srgbClr val="3C2782"/>
              </a:solidFill>
              <a:latin typeface="Montserrat"/>
              <a:ea typeface="Montserrat"/>
              <a:cs typeface="Montserrat"/>
            </a:endParaRPr>
          </a:p>
          <a:p>
            <a:r>
              <a:rPr lang="en-US" sz="2400">
                <a:solidFill>
                  <a:srgbClr val="3C2782"/>
                </a:solidFill>
                <a:ea typeface="+mn-lt"/>
                <a:cs typeface="+mn-lt"/>
              </a:rPr>
              <a:t>Create net-new templates and data using our </a:t>
            </a:r>
            <a:r>
              <a:rPr lang="en-US" sz="2400" err="1">
                <a:solidFill>
                  <a:srgbClr val="3C2782"/>
                </a:solidFill>
                <a:ea typeface="+mn-lt"/>
                <a:cs typeface="+mn-lt"/>
              </a:rPr>
              <a:t>chatgpt</a:t>
            </a:r>
            <a:r>
              <a:rPr lang="en-US" sz="2400">
                <a:solidFill>
                  <a:srgbClr val="3C2782"/>
                </a:solidFill>
                <a:ea typeface="+mn-lt"/>
                <a:cs typeface="+mn-lt"/>
              </a:rPr>
              <a:t> integration.</a:t>
            </a:r>
            <a:endParaRPr lang="en-US"/>
          </a:p>
        </p:txBody>
      </p:sp>
      <p:pic>
        <p:nvPicPr>
          <p:cNvPr id="2" name="Picture 1" descr="A screenshot of a computer&#10;&#10;Description automatically generated">
            <a:extLst>
              <a:ext uri="{FF2B5EF4-FFF2-40B4-BE49-F238E27FC236}">
                <a16:creationId xmlns:a16="http://schemas.microsoft.com/office/drawing/2014/main" id="{5656B402-4173-9488-0DD8-1FCD043AEECE}"/>
              </a:ext>
            </a:extLst>
          </p:cNvPr>
          <p:cNvPicPr>
            <a:picLocks noChangeAspect="1"/>
          </p:cNvPicPr>
          <p:nvPr/>
        </p:nvPicPr>
        <p:blipFill>
          <a:blip r:embed="rId3"/>
          <a:stretch>
            <a:fillRect/>
          </a:stretch>
        </p:blipFill>
        <p:spPr>
          <a:xfrm>
            <a:off x="482851" y="1927633"/>
            <a:ext cx="9121367" cy="4572001"/>
          </a:xfrm>
          <a:prstGeom prst="rect">
            <a:avLst/>
          </a:prstGeom>
        </p:spPr>
      </p:pic>
    </p:spTree>
    <p:extLst>
      <p:ext uri="{BB962C8B-B14F-4D97-AF65-F5344CB8AC3E}">
        <p14:creationId xmlns:p14="http://schemas.microsoft.com/office/powerpoint/2010/main" val="296391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9233-4361-EADC-F311-E7F363688367}"/>
              </a:ext>
            </a:extLst>
          </p:cNvPr>
          <p:cNvSpPr>
            <a:spLocks noGrp="1"/>
          </p:cNvSpPr>
          <p:nvPr>
            <p:ph type="title"/>
          </p:nvPr>
        </p:nvSpPr>
        <p:spPr>
          <a:xfrm>
            <a:off x="3101788" y="554410"/>
            <a:ext cx="6322367" cy="769497"/>
          </a:xfrm>
        </p:spPr>
        <p:txBody>
          <a:bodyPr/>
          <a:lstStyle/>
          <a:p>
            <a:r>
              <a:rPr lang="en-US"/>
              <a:t>The Hub Of Resources</a:t>
            </a:r>
          </a:p>
        </p:txBody>
      </p:sp>
      <p:sp>
        <p:nvSpPr>
          <p:cNvPr id="4" name="Объект 1">
            <a:extLst>
              <a:ext uri="{FF2B5EF4-FFF2-40B4-BE49-F238E27FC236}">
                <a16:creationId xmlns:a16="http://schemas.microsoft.com/office/drawing/2014/main" id="{EF0EE4A4-B094-2268-CFA9-C8B3414312D5}"/>
              </a:ext>
            </a:extLst>
          </p:cNvPr>
          <p:cNvSpPr txBox="1">
            <a:spLocks/>
          </p:cNvSpPr>
          <p:nvPr/>
        </p:nvSpPr>
        <p:spPr>
          <a:xfrm>
            <a:off x="3345788" y="1323119"/>
            <a:ext cx="9681882" cy="524435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defTabSz="1371669">
              <a:lnSpc>
                <a:spcPct val="150000"/>
              </a:lnSpc>
              <a:buClr>
                <a:schemeClr val="bg1"/>
              </a:buClr>
              <a:buSzPct val="110000"/>
              <a:buFont typeface="+mj-lt"/>
              <a:buAutoNum type="arabicPeriod"/>
            </a:pPr>
            <a:r>
              <a:rPr lang="en-US" sz="2400" b="1" dirty="0">
                <a:solidFill>
                  <a:srgbClr val="536B76"/>
                </a:solidFill>
                <a:latin typeface="Roboto"/>
                <a:cs typeface="Calibri"/>
              </a:rPr>
              <a:t>Integration with </a:t>
            </a:r>
            <a:r>
              <a:rPr lang="en-US" sz="2400" b="1" dirty="0">
                <a:solidFill>
                  <a:srgbClr val="536B76"/>
                </a:solidFill>
                <a:latin typeface="Roboto"/>
                <a:cs typeface="Calibri"/>
                <a:hlinkClick r:id="rId3"/>
              </a:rPr>
              <a:t>Models Hub</a:t>
            </a:r>
            <a:endParaRPr lang="en-US" sz="2400" b="1" dirty="0">
              <a:solidFill>
                <a:srgbClr val="536B76"/>
              </a:solidFill>
              <a:latin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Check benchmarking information</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Download any resource with one click</a:t>
            </a:r>
            <a:endParaRPr lang="en-US" sz="2000" dirty="0">
              <a:solidFill>
                <a:srgbClr val="536B76"/>
              </a:solidFill>
              <a:latin typeface="Roboto"/>
              <a:ea typeface="Roboto"/>
              <a:cs typeface="Calibri"/>
            </a:endParaRPr>
          </a:p>
          <a:p>
            <a:pPr marL="514350" indent="-514350" defTabSz="1371669">
              <a:lnSpc>
                <a:spcPct val="150000"/>
              </a:lnSpc>
              <a:buClr>
                <a:schemeClr val="bg1"/>
              </a:buClr>
              <a:buSzPct val="110000"/>
              <a:buFont typeface="+mj-lt"/>
              <a:buAutoNum type="arabicPeriod"/>
            </a:pPr>
            <a:r>
              <a:rPr lang="en-US" sz="2400" b="1" dirty="0">
                <a:solidFill>
                  <a:srgbClr val="536B76"/>
                </a:solidFill>
                <a:latin typeface="Roboto"/>
                <a:cs typeface="Calibri"/>
              </a:rPr>
              <a:t>Models</a:t>
            </a:r>
            <a:endParaRPr lang="en-US" sz="2400" b="1"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Private repository of models</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Trained with Gen AI Lab, Manually uploaded, Downloaded from Models Hub</a:t>
            </a:r>
            <a:endParaRPr lang="en-US" sz="2000" dirty="0">
              <a:solidFill>
                <a:srgbClr val="536B76"/>
              </a:solidFill>
              <a:latin typeface="Roboto"/>
              <a:ea typeface="Roboto"/>
              <a:cs typeface="Calibri"/>
            </a:endParaRPr>
          </a:p>
          <a:p>
            <a:pPr marL="457200" indent="-457200" defTabSz="1371669">
              <a:lnSpc>
                <a:spcPct val="150000"/>
              </a:lnSpc>
              <a:buClr>
                <a:schemeClr val="bg1"/>
              </a:buClr>
              <a:buSzPct val="110000"/>
              <a:buFont typeface="+mj-lt"/>
              <a:buAutoNum type="arabicPeriod"/>
            </a:pPr>
            <a:r>
              <a:rPr lang="en-US" sz="2400" b="1" dirty="0">
                <a:solidFill>
                  <a:srgbClr val="536B76"/>
                </a:solidFill>
                <a:latin typeface="Roboto"/>
                <a:cs typeface="Calibri"/>
              </a:rPr>
              <a:t>Rules</a:t>
            </a:r>
            <a:endParaRPr lang="en-US" sz="2400" b="1"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Private repository of rules</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Rules editing interface</a:t>
            </a:r>
            <a:endParaRPr lang="en-US" sz="2000" dirty="0">
              <a:solidFill>
                <a:srgbClr val="536B76"/>
              </a:solidFill>
              <a:latin typeface="Roboto"/>
              <a:ea typeface="Roboto"/>
              <a:cs typeface="Calibri"/>
            </a:endParaRPr>
          </a:p>
          <a:p>
            <a:pPr marL="457200" indent="-457200" defTabSz="1371669">
              <a:lnSpc>
                <a:spcPct val="150000"/>
              </a:lnSpc>
              <a:buClr>
                <a:schemeClr val="bg1"/>
              </a:buClr>
              <a:buSzPct val="110000"/>
              <a:buFont typeface="+mj-lt"/>
              <a:buAutoNum type="arabicPeriod"/>
            </a:pPr>
            <a:r>
              <a:rPr lang="en-US" sz="2400" b="1" dirty="0">
                <a:solidFill>
                  <a:srgbClr val="536B76"/>
                </a:solidFill>
                <a:latin typeface="Roboto"/>
                <a:cs typeface="Calibri"/>
              </a:rPr>
              <a:t>Prompts</a:t>
            </a:r>
            <a:endParaRPr lang="en-US" sz="2400" b="1"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Private repository of prompts</a:t>
            </a:r>
            <a:endParaRPr lang="en-US" sz="2000" dirty="0">
              <a:solidFill>
                <a:srgbClr val="536B76"/>
              </a:solidFill>
              <a:latin typeface="Roboto"/>
              <a:ea typeface="Roboto"/>
              <a:cs typeface="Calibri"/>
            </a:endParaRPr>
          </a:p>
          <a:p>
            <a:pPr lvl="1" defTabSz="1371669">
              <a:lnSpc>
                <a:spcPct val="150000"/>
              </a:lnSpc>
              <a:buClr>
                <a:srgbClr val="FF8A00"/>
              </a:buClr>
              <a:buFont typeface="Wingdings" panose="05000000000000000000" pitchFamily="2" charset="2"/>
              <a:buChar char="ü"/>
            </a:pPr>
            <a:r>
              <a:rPr lang="en-US" sz="2000" dirty="0">
                <a:solidFill>
                  <a:srgbClr val="536B76"/>
                </a:solidFill>
                <a:latin typeface="Roboto"/>
                <a:cs typeface="Calibri"/>
              </a:rPr>
              <a:t>Prompt editing interface</a:t>
            </a:r>
            <a:endParaRPr lang="en-US" sz="2000" dirty="0">
              <a:solidFill>
                <a:srgbClr val="536B76"/>
              </a:solidFill>
              <a:latin typeface="Roboto"/>
              <a:ea typeface="Roboto"/>
              <a:cs typeface="Calibri"/>
            </a:endParaRPr>
          </a:p>
        </p:txBody>
      </p:sp>
    </p:spTree>
    <p:extLst>
      <p:ext uri="{BB962C8B-B14F-4D97-AF65-F5344CB8AC3E}">
        <p14:creationId xmlns:p14="http://schemas.microsoft.com/office/powerpoint/2010/main" val="1410202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08E8-4285-C043-AFA7-A667DF1EEDE8}"/>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F5A92125-FA4C-4476-7E9B-E6044FCCDF1B}"/>
              </a:ext>
            </a:extLst>
          </p:cNvPr>
          <p:cNvSpPr>
            <a:spLocks noGrp="1"/>
          </p:cNvSpPr>
          <p:nvPr>
            <p:ph type="title"/>
          </p:nvPr>
        </p:nvSpPr>
        <p:spPr>
          <a:xfrm>
            <a:off x="222990" y="378663"/>
            <a:ext cx="2746438" cy="6076684"/>
          </a:xfrm>
        </p:spPr>
        <p:txBody>
          <a:bodyPr>
            <a:normAutofit/>
          </a:bodyPr>
          <a:lstStyle/>
          <a:p>
            <a:pPr algn="ctr"/>
            <a:r>
              <a:rPr lang="en-US" sz="4400" dirty="0">
                <a:solidFill>
                  <a:schemeClr val="accent6"/>
                </a:solidFill>
                <a:latin typeface="Arial Black"/>
                <a:cs typeface="Arial"/>
              </a:rPr>
              <a:t>What are Audit </a:t>
            </a:r>
            <a:r>
              <a:rPr lang="en-US" sz="4400">
                <a:solidFill>
                  <a:schemeClr val="accent6"/>
                </a:solidFill>
                <a:latin typeface="Arial Black"/>
                <a:cs typeface="Arial"/>
              </a:rPr>
              <a:t>Logs</a:t>
            </a:r>
            <a:endParaRPr lang="en-US" sz="4400">
              <a:solidFill>
                <a:schemeClr val="accent6"/>
              </a:solidFill>
            </a:endParaRPr>
          </a:p>
        </p:txBody>
      </p:sp>
      <p:sp>
        <p:nvSpPr>
          <p:cNvPr id="4" name="Rectangle 4">
            <a:extLst>
              <a:ext uri="{FF2B5EF4-FFF2-40B4-BE49-F238E27FC236}">
                <a16:creationId xmlns:a16="http://schemas.microsoft.com/office/drawing/2014/main" id="{4CAD7467-92D1-D67D-5744-62FA8352661C}"/>
              </a:ext>
            </a:extLst>
          </p:cNvPr>
          <p:cNvSpPr/>
          <p:nvPr/>
        </p:nvSpPr>
        <p:spPr>
          <a:xfrm>
            <a:off x="3315885" y="1166023"/>
            <a:ext cx="8866216" cy="2000548"/>
          </a:xfrm>
          <a:prstGeom prst="rect">
            <a:avLst/>
          </a:prstGeom>
          <a:noFill/>
          <a:ln>
            <a:noFill/>
          </a:ln>
        </p:spPr>
        <p:txBody>
          <a:bodyPr wrap="square" lIns="60960" tIns="30480" rIns="60960" bIns="30480" anchor="t">
            <a:spAutoFit/>
          </a:bodyPr>
          <a:lstStyle/>
          <a:p>
            <a:pPr marL="0" marR="0" lvl="0" indent="0" algn="l" defTabSz="914400" rtl="0" eaLnBrk="1" fontAlgn="auto" latinLnBrk="0" hangingPunct="1">
              <a:lnSpc>
                <a:spcPct val="150000"/>
              </a:lnSpc>
              <a:spcBef>
                <a:spcPts val="600"/>
              </a:spcBef>
              <a:spcAft>
                <a:spcPts val="600"/>
              </a:spcAft>
              <a:buClrTx/>
              <a:buSzTx/>
              <a:buFontTx/>
              <a:buNone/>
              <a:tabLst/>
              <a:defRPr/>
            </a:pPr>
            <a:r>
              <a:rPr kumimoji="0" lang="en-US" sz="2800" b="0" i="0" u="none" strike="noStrike" kern="1200" cap="none" spc="0" normalizeH="0" baseline="0" noProof="0">
                <a:ln>
                  <a:noFill/>
                </a:ln>
                <a:solidFill>
                  <a:srgbClr val="1679B8"/>
                </a:solidFill>
                <a:effectLst/>
                <a:uLnTx/>
                <a:uFillTx/>
                <a:latin typeface="Roboto Black"/>
                <a:ea typeface="Roboto Black"/>
                <a:cs typeface="Roboto Black"/>
              </a:rPr>
              <a:t>A record of system activities to enable reconstruction and examination of sequences of events</a:t>
            </a:r>
          </a:p>
          <a:p>
            <a:pPr marL="0" marR="0" lvl="0" indent="0" algn="l" defTabSz="914400" rtl="0" eaLnBrk="1" fontAlgn="auto" latinLnBrk="0" hangingPunct="1">
              <a:lnSpc>
                <a:spcPct val="150000"/>
              </a:lnSpc>
              <a:spcBef>
                <a:spcPts val="600"/>
              </a:spcBef>
              <a:spcAft>
                <a:spcPts val="600"/>
              </a:spcAft>
              <a:buClrTx/>
              <a:buSzTx/>
              <a:buFontTx/>
              <a:buNone/>
              <a:tabLst/>
              <a:defRPr/>
            </a:pPr>
            <a:endParaRPr kumimoji="0" lang="en-US" sz="2400" b="0" i="0" u="none" strike="noStrike" kern="1200" cap="none" spc="0" normalizeH="0" baseline="0" noProof="0">
              <a:ln>
                <a:noFill/>
              </a:ln>
              <a:solidFill>
                <a:srgbClr val="1679B8"/>
              </a:solidFill>
              <a:effectLst/>
              <a:uLnTx/>
              <a:uFillTx/>
              <a:latin typeface="Roboto Black"/>
              <a:ea typeface="Roboto Black"/>
              <a:cs typeface="Roboto Black"/>
            </a:endParaRPr>
          </a:p>
        </p:txBody>
      </p:sp>
      <p:sp>
        <p:nvSpPr>
          <p:cNvPr id="3" name="TextBox 2">
            <a:extLst>
              <a:ext uri="{FF2B5EF4-FFF2-40B4-BE49-F238E27FC236}">
                <a16:creationId xmlns:a16="http://schemas.microsoft.com/office/drawing/2014/main" id="{E0AD6AB6-6A67-EC31-728B-AC882381163C}"/>
              </a:ext>
            </a:extLst>
          </p:cNvPr>
          <p:cNvSpPr txBox="1"/>
          <p:nvPr/>
        </p:nvSpPr>
        <p:spPr>
          <a:xfrm>
            <a:off x="3436157" y="2552069"/>
            <a:ext cx="5479664" cy="369331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6F8">
                  <a:lumMod val="76000"/>
                </a:srgbClr>
              </a:solidFill>
              <a:effectLst/>
              <a:uLnTx/>
              <a:uFillTx/>
              <a:latin typeface="Roboto"/>
              <a:ea typeface="Roboto"/>
              <a:cs typeface="Roboto"/>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36B76"/>
                </a:solidFill>
                <a:effectLst/>
                <a:uLnTx/>
                <a:uFillTx/>
                <a:latin typeface="Roboto"/>
                <a:ea typeface="+mn-ea"/>
                <a:cs typeface="+mn-cs"/>
              </a:rPr>
              <a:t>Captured Events Include:</a:t>
            </a:r>
            <a:endParaRPr kumimoji="0" lang="en-US" sz="2400" b="1"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User logins/logouts</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Data access/modification</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System and application errors</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1" indent="-228600" algn="l" defTabSz="914400" rtl="0" eaLnBrk="1" fontAlgn="auto" latinLnBrk="0" hangingPunct="1">
              <a:lnSpc>
                <a:spcPct val="150000"/>
              </a:lnSpc>
              <a:spcBef>
                <a:spcPts val="0"/>
              </a:spcBef>
              <a:spcAft>
                <a:spcPts val="0"/>
              </a:spcAft>
              <a:buClrTx/>
              <a:buSzTx/>
              <a:buFont typeface=""/>
              <a:buChar char="•"/>
              <a:tabLst/>
              <a:defRPr/>
            </a:pPr>
            <a:r>
              <a:rPr kumimoji="0" lang="en-US" sz="2400" b="0" i="0" u="none" strike="noStrike" kern="1200" cap="none" spc="0" normalizeH="0" baseline="0" noProof="0">
                <a:ln>
                  <a:noFill/>
                </a:ln>
                <a:solidFill>
                  <a:srgbClr val="536B76"/>
                </a:solidFill>
                <a:effectLst/>
                <a:uLnTx/>
                <a:uFillTx/>
                <a:latin typeface="Roboto"/>
                <a:ea typeface="+mn-ea"/>
                <a:cs typeface="+mn-cs"/>
              </a:rPr>
              <a:t>Configuration changes</a:t>
            </a:r>
            <a:endParaRPr kumimoji="0" lang="en-US" sz="2400" b="0" i="0" u="none" strike="noStrike" kern="1200" cap="none" spc="0" normalizeH="0" baseline="0" noProof="0">
              <a:ln>
                <a:noFill/>
              </a:ln>
              <a:solidFill>
                <a:srgbClr val="536B76"/>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
              <a:buChar char="•"/>
              <a:tabLst/>
              <a:defRPr/>
            </a:pPr>
            <a:endParaRPr kumimoji="0" lang="en-US" sz="1800" b="0" i="0" u="none" strike="noStrike" kern="1200" cap="none" spc="0" normalizeH="0" baseline="0" noProof="0">
              <a:ln>
                <a:noFill/>
              </a:ln>
              <a:solidFill>
                <a:srgbClr val="F5F6F8">
                  <a:lumMod val="76000"/>
                </a:srgbClr>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6F8">
                  <a:lumMod val="76000"/>
                </a:srgbClr>
              </a:solidFill>
              <a:effectLst/>
              <a:uLnTx/>
              <a:uFillTx/>
              <a:latin typeface="Roboto"/>
              <a:ea typeface="Roboto"/>
              <a:cs typeface="Roboto"/>
            </a:endParaRPr>
          </a:p>
        </p:txBody>
      </p:sp>
    </p:spTree>
    <p:extLst>
      <p:ext uri="{BB962C8B-B14F-4D97-AF65-F5344CB8AC3E}">
        <p14:creationId xmlns:p14="http://schemas.microsoft.com/office/powerpoint/2010/main" val="42493273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395BC-C941-A257-71F1-E083741B8E56}"/>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848CD3BB-AC15-1581-D186-25E97179E25B}"/>
              </a:ext>
            </a:extLst>
          </p:cNvPr>
          <p:cNvSpPr>
            <a:spLocks noGrp="1"/>
          </p:cNvSpPr>
          <p:nvPr>
            <p:ph type="title"/>
          </p:nvPr>
        </p:nvSpPr>
        <p:spPr>
          <a:xfrm>
            <a:off x="159841" y="1641646"/>
            <a:ext cx="2746438" cy="3580187"/>
          </a:xfrm>
        </p:spPr>
        <p:txBody>
          <a:bodyPr>
            <a:normAutofit/>
          </a:bodyPr>
          <a:lstStyle/>
          <a:p>
            <a:pPr algn="ctr"/>
            <a:r>
              <a:rPr lang="en-US" sz="4000" dirty="0">
                <a:solidFill>
                  <a:schemeClr val="accent6"/>
                </a:solidFill>
                <a:latin typeface="Arial Black"/>
                <a:cs typeface="Arial"/>
              </a:rPr>
              <a:t>Purpose       of </a:t>
            </a:r>
            <a:br>
              <a:rPr lang="en-US" sz="4000" dirty="0">
                <a:solidFill>
                  <a:schemeClr val="accent6"/>
                </a:solidFill>
                <a:latin typeface="Arial Black"/>
                <a:cs typeface="Arial"/>
              </a:rPr>
            </a:br>
            <a:r>
              <a:rPr lang="en-US" sz="4000" dirty="0">
                <a:solidFill>
                  <a:schemeClr val="accent6"/>
                </a:solidFill>
                <a:latin typeface="Arial Black"/>
                <a:cs typeface="Arial"/>
              </a:rPr>
              <a:t>Audit Logs</a:t>
            </a:r>
            <a:endParaRPr lang="en-US" sz="4000" dirty="0">
              <a:solidFill>
                <a:schemeClr val="accent6"/>
              </a:solidFill>
            </a:endParaRPr>
          </a:p>
        </p:txBody>
      </p:sp>
      <p:sp>
        <p:nvSpPr>
          <p:cNvPr id="4" name="Rectangle 4">
            <a:extLst>
              <a:ext uri="{FF2B5EF4-FFF2-40B4-BE49-F238E27FC236}">
                <a16:creationId xmlns:a16="http://schemas.microsoft.com/office/drawing/2014/main" id="{71FD2F5B-5142-03F9-293B-5BDE45936498}"/>
              </a:ext>
            </a:extLst>
          </p:cNvPr>
          <p:cNvSpPr/>
          <p:nvPr/>
        </p:nvSpPr>
        <p:spPr>
          <a:xfrm>
            <a:off x="3251917" y="1717119"/>
            <a:ext cx="7308537" cy="4344779"/>
          </a:xfrm>
          <a:prstGeom prst="rect">
            <a:avLst/>
          </a:prstGeom>
          <a:noFill/>
          <a:ln>
            <a:noFill/>
          </a:ln>
        </p:spPr>
        <p:txBody>
          <a:bodyPr wrap="square" lIns="60960" tIns="30480" rIns="60960" bIns="30480" anchor="t">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Security Monitoring </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Detect suspicious or unauthorized activities</a:t>
            </a:r>
            <a:endParaRPr kumimoji="0" lang="en-US" sz="2000" b="0" i="0" u="none" strike="noStrike" kern="1200" cap="none" spc="0" normalizeH="0" baseline="0" noProof="0" dirty="0">
              <a:ln>
                <a:noFill/>
              </a:ln>
              <a:solidFill>
                <a:srgbClr val="536B76"/>
              </a:solidFill>
              <a:effectLst/>
              <a:uLnTx/>
              <a:uFillTx/>
              <a:latin typeface="Roboto"/>
              <a:ea typeface="Roboto"/>
              <a:cs typeface="+mn-lt"/>
            </a:endParaRPr>
          </a:p>
          <a:p>
            <a:pPr marL="914400" marR="0" lvl="1" indent="-457200" algn="l" defTabSz="914400" rtl="0" eaLnBrk="1" fontAlgn="auto" latinLnBrk="0" hangingPunct="1">
              <a:lnSpc>
                <a:spcPct val="100000"/>
              </a:lnSpc>
              <a:spcBef>
                <a:spcPts val="0"/>
              </a:spcBef>
              <a:spcAft>
                <a:spcPts val="0"/>
              </a:spcAft>
              <a:buClrTx/>
              <a:buSzTx/>
              <a:buFontTx/>
              <a:buAutoNum type="alphaLcPeriod"/>
              <a:tabLst/>
              <a:defRPr/>
            </a:pPr>
            <a:endParaRPr kumimoji="0" lang="en-US" sz="20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Accountability </a:t>
            </a:r>
            <a:endParaRPr kumimoji="0" lang="en-US" sz="2000" b="0" i="0" u="none" strike="noStrike" kern="1200" cap="none" spc="0" normalizeH="0" baseline="0" noProof="0">
              <a:ln>
                <a:noFill/>
              </a:ln>
              <a:solidFill>
                <a:srgbClr val="1679B8"/>
              </a:solidFill>
              <a:effectLst/>
              <a:uLnTx/>
              <a:uFillTx/>
              <a:latin typeface="Roboto"/>
              <a:ea typeface="Roboto"/>
              <a:cs typeface="+mn-lt"/>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Identify who did what and when </a:t>
            </a:r>
            <a:endParaRPr kumimoji="0" lang="en-US" sz="2000" b="0" i="0" u="none" strike="noStrike" kern="1200" cap="none" spc="0" normalizeH="0" baseline="0" noProof="0" dirty="0">
              <a:ln>
                <a:noFill/>
              </a:ln>
              <a:solidFill>
                <a:srgbClr val="536B76"/>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Tx/>
              <a:buAutoNum type="alphaLcPeriod"/>
              <a:tabLst/>
              <a:defRPr/>
            </a:pPr>
            <a:endParaRPr kumimoji="0" lang="en-US" sz="20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Incident Investigation </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Reconstruct events after a breach or error </a:t>
            </a:r>
            <a:endParaRPr kumimoji="0" lang="en-US" sz="2000" b="0" i="0" u="none" strike="noStrike" kern="1200" cap="none" spc="0" normalizeH="0" baseline="0" noProof="0" dirty="0">
              <a:ln>
                <a:noFill/>
              </a:ln>
              <a:solidFill>
                <a:srgbClr val="536B76"/>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Tx/>
              <a:buAutoNum type="alphaLcPeriod"/>
              <a:tabLst/>
              <a:defRPr/>
            </a:pPr>
            <a:endParaRPr kumimoji="0" lang="en-US" sz="2000" b="0" i="0" u="none" strike="noStrike" kern="1200" cap="none" spc="0" normalizeH="0" baseline="0" noProof="0">
              <a:ln>
                <a:noFill/>
              </a:ln>
              <a:solidFill>
                <a:srgbClr val="536B76"/>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1" i="0" u="none" strike="noStrike" kern="1200" cap="none" spc="0" normalizeH="0" baseline="0" noProof="0">
                <a:ln>
                  <a:noFill/>
                </a:ln>
                <a:solidFill>
                  <a:srgbClr val="1679B8"/>
                </a:solidFill>
                <a:effectLst/>
                <a:uLnTx/>
                <a:uFillTx/>
                <a:latin typeface="Roboto"/>
                <a:ea typeface="Roboto"/>
                <a:cs typeface="+mn-lt"/>
              </a:rPr>
              <a:t>System Optimization &amp; Debugging </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36B76"/>
                </a:solidFill>
                <a:effectLst/>
                <a:uLnTx/>
                <a:uFillTx/>
                <a:latin typeface="Roboto"/>
                <a:ea typeface="Roboto"/>
                <a:cs typeface="+mn-lt"/>
              </a:rPr>
              <a:t>Track performance issues and failures</a:t>
            </a:r>
            <a:endParaRPr kumimoji="0" lang="en-US" sz="2000" b="0" i="0" u="none" strike="noStrike" kern="1200" cap="none" spc="0" normalizeH="0" baseline="0" noProof="0" dirty="0">
              <a:ln>
                <a:noFill/>
              </a:ln>
              <a:solidFill>
                <a:srgbClr val="536B76"/>
              </a:solidFill>
              <a:effectLst/>
              <a:uLnTx/>
              <a:uFillTx/>
              <a:latin typeface="Roboto"/>
              <a:ea typeface="Roboto"/>
              <a:cs typeface="Roboto"/>
            </a:endParaRPr>
          </a:p>
          <a:p>
            <a:pPr marL="514350" marR="0" lvl="0" indent="-514350" algn="l" defTabSz="914400" rtl="0" eaLnBrk="1" fontAlgn="auto" latinLnBrk="0" hangingPunct="1">
              <a:lnSpc>
                <a:spcPct val="150000"/>
              </a:lnSpc>
              <a:spcBef>
                <a:spcPts val="600"/>
              </a:spcBef>
              <a:spcAft>
                <a:spcPts val="600"/>
              </a:spcAft>
              <a:buClrTx/>
              <a:buSzTx/>
              <a:buFontTx/>
              <a:buAutoNum type="arabicPeriod"/>
              <a:tabLst/>
              <a:defRPr/>
            </a:pPr>
            <a:endParaRPr kumimoji="0" lang="en-US" sz="2800" b="0" i="0" u="none" strike="noStrike" kern="1200" cap="none" spc="0" normalizeH="0" baseline="0" noProof="0">
              <a:ln>
                <a:noFill/>
              </a:ln>
              <a:solidFill>
                <a:srgbClr val="1679B8"/>
              </a:solidFill>
              <a:effectLst/>
              <a:uLnTx/>
              <a:uFillTx/>
              <a:latin typeface="Roboto Black"/>
              <a:ea typeface="Roboto Black"/>
              <a:cs typeface="Roboto Black"/>
            </a:endParaRPr>
          </a:p>
        </p:txBody>
      </p:sp>
    </p:spTree>
    <p:extLst>
      <p:ext uri="{BB962C8B-B14F-4D97-AF65-F5344CB8AC3E}">
        <p14:creationId xmlns:p14="http://schemas.microsoft.com/office/powerpoint/2010/main" val="12536599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050CA-4B27-A4CA-68D3-F7ECCD23BFA8}"/>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8E38B70F-8AF6-E87A-1484-22918AB294E2}"/>
              </a:ext>
            </a:extLst>
          </p:cNvPr>
          <p:cNvSpPr>
            <a:spLocks noGrp="1"/>
          </p:cNvSpPr>
          <p:nvPr>
            <p:ph type="title"/>
          </p:nvPr>
        </p:nvSpPr>
        <p:spPr>
          <a:xfrm>
            <a:off x="1091" y="1556980"/>
            <a:ext cx="3222687" cy="3749520"/>
          </a:xfrm>
        </p:spPr>
        <p:txBody>
          <a:bodyPr>
            <a:normAutofit/>
          </a:bodyPr>
          <a:lstStyle/>
          <a:p>
            <a:pPr algn="ctr"/>
            <a:r>
              <a:rPr lang="en-US" dirty="0">
                <a:solidFill>
                  <a:schemeClr val="accent6"/>
                </a:solidFill>
                <a:latin typeface="Arial Black"/>
                <a:cs typeface="Arial"/>
              </a:rPr>
              <a:t>Importance of </a:t>
            </a:r>
            <a:br>
              <a:rPr lang="en-US" dirty="0">
                <a:latin typeface="Arial Black"/>
                <a:cs typeface="Arial"/>
              </a:rPr>
            </a:br>
            <a:r>
              <a:rPr lang="en-US" dirty="0">
                <a:solidFill>
                  <a:schemeClr val="accent6"/>
                </a:solidFill>
                <a:latin typeface="Arial Black"/>
                <a:cs typeface="Arial"/>
              </a:rPr>
              <a:t>Audit Logs in Healthcare</a:t>
            </a:r>
            <a:endParaRPr lang="en-US" dirty="0">
              <a:solidFill>
                <a:schemeClr val="accent6"/>
              </a:solidFill>
            </a:endParaRPr>
          </a:p>
        </p:txBody>
      </p:sp>
      <p:sp>
        <p:nvSpPr>
          <p:cNvPr id="4" name="Rectangle 4">
            <a:extLst>
              <a:ext uri="{FF2B5EF4-FFF2-40B4-BE49-F238E27FC236}">
                <a16:creationId xmlns:a16="http://schemas.microsoft.com/office/drawing/2014/main" id="{C0FD4B28-7149-821B-360F-F891937BD0EC}"/>
              </a:ext>
            </a:extLst>
          </p:cNvPr>
          <p:cNvSpPr/>
          <p:nvPr/>
        </p:nvSpPr>
        <p:spPr>
          <a:xfrm>
            <a:off x="3230751" y="1558369"/>
            <a:ext cx="8629017" cy="4406334"/>
          </a:xfrm>
          <a:prstGeom prst="rect">
            <a:avLst/>
          </a:prstGeom>
          <a:noFill/>
          <a:ln>
            <a:noFill/>
          </a:ln>
        </p:spPr>
        <p:txBody>
          <a:bodyPr wrap="square" lIns="60960" tIns="30480" rIns="60960" bIns="30480" anchor="t">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Protecting </a:t>
            </a:r>
            <a:r>
              <a:rPr kumimoji="0" lang="en-US" sz="2400" b="1" i="0" u="none" strike="noStrike" kern="1200" cap="none" spc="0" normalizeH="0" baseline="0" noProof="0">
                <a:ln>
                  <a:noFill/>
                </a:ln>
                <a:solidFill>
                  <a:srgbClr val="1679B8"/>
                </a:solidFill>
                <a:effectLst/>
                <a:uLnTx/>
                <a:uFillTx/>
                <a:latin typeface="Roboto"/>
                <a:ea typeface="Roboto"/>
                <a:cs typeface="+mn-lt"/>
              </a:rPr>
              <a:t>Electronic Protected Health Information (ePHI)</a:t>
            </a: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Preventing unauthorized access or data misuse</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Maintaining </a:t>
            </a:r>
            <a:r>
              <a:rPr kumimoji="0" lang="en-US" sz="2400" b="1" i="0" u="none" strike="noStrike" kern="1200" cap="none" spc="0" normalizeH="0" baseline="0" noProof="0">
                <a:ln>
                  <a:noFill/>
                </a:ln>
                <a:solidFill>
                  <a:srgbClr val="1679B8"/>
                </a:solidFill>
                <a:effectLst/>
                <a:uLnTx/>
                <a:uFillTx/>
                <a:latin typeface="Roboto"/>
                <a:ea typeface="Roboto"/>
                <a:cs typeface="+mn-lt"/>
              </a:rPr>
              <a:t>audit trails</a:t>
            </a:r>
            <a:r>
              <a:rPr kumimoji="0" lang="en-US" sz="2400" b="0" i="0" u="none" strike="noStrike" kern="1200" cap="none" spc="0" normalizeH="0" baseline="0" noProof="0">
                <a:ln>
                  <a:noFill/>
                </a:ln>
                <a:solidFill>
                  <a:srgbClr val="1679B8"/>
                </a:solidFill>
                <a:effectLst/>
                <a:uLnTx/>
                <a:uFillTx/>
                <a:latin typeface="Roboto"/>
                <a:ea typeface="Roboto"/>
                <a:cs typeface="+mn-lt"/>
              </a:rPr>
              <a:t> for all data operations</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Helping detect </a:t>
            </a:r>
            <a:r>
              <a:rPr kumimoji="0" lang="en-US" sz="2400" b="1" i="0" u="none" strike="noStrike" kern="1200" cap="none" spc="0" normalizeH="0" baseline="0" noProof="0">
                <a:ln>
                  <a:noFill/>
                </a:ln>
                <a:solidFill>
                  <a:srgbClr val="1679B8"/>
                </a:solidFill>
                <a:effectLst/>
                <a:uLnTx/>
                <a:uFillTx/>
                <a:latin typeface="Roboto"/>
                <a:ea typeface="Roboto"/>
                <a:cs typeface="+mn-lt"/>
              </a:rPr>
              <a:t>policy violations</a:t>
            </a:r>
            <a:r>
              <a:rPr kumimoji="0" lang="en-US" sz="2400" b="0" i="0" u="none" strike="noStrike" kern="1200" cap="none" spc="0" normalizeH="0" baseline="0" noProof="0">
                <a:ln>
                  <a:noFill/>
                </a:ln>
                <a:solidFill>
                  <a:srgbClr val="1679B8"/>
                </a:solidFill>
                <a:effectLst/>
                <a:uLnTx/>
                <a:uFillTx/>
                <a:latin typeface="Roboto"/>
                <a:ea typeface="Roboto"/>
                <a:cs typeface="+mn-lt"/>
              </a:rPr>
              <a:t> or breaches</a:t>
            </a:r>
            <a:endParaRPr kumimoji="0" lang="en-US" sz="18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Supporting </a:t>
            </a:r>
            <a:r>
              <a:rPr kumimoji="0" lang="en-US" sz="2400" b="1" i="0" u="none" strike="noStrike" kern="1200" cap="none" spc="0" normalizeH="0" baseline="0" noProof="0">
                <a:ln>
                  <a:noFill/>
                </a:ln>
                <a:solidFill>
                  <a:srgbClr val="1679B8"/>
                </a:solidFill>
                <a:effectLst/>
                <a:uLnTx/>
                <a:uFillTx/>
                <a:latin typeface="Roboto"/>
                <a:ea typeface="Roboto"/>
                <a:cs typeface="+mn-lt"/>
              </a:rPr>
              <a:t>investigation &amp; mitigation</a:t>
            </a:r>
            <a:r>
              <a:rPr kumimoji="0" lang="en-US" sz="2400" b="0" i="0" u="none" strike="noStrike" kern="1200" cap="none" spc="0" normalizeH="0" baseline="0" noProof="0">
                <a:ln>
                  <a:noFill/>
                </a:ln>
                <a:solidFill>
                  <a:srgbClr val="1679B8"/>
                </a:solidFill>
                <a:effectLst/>
                <a:uLnTx/>
                <a:uFillTx/>
                <a:latin typeface="Roboto"/>
                <a:ea typeface="Roboto"/>
                <a:cs typeface="+mn-lt"/>
              </a:rPr>
              <a:t> during incidents</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514350" marR="0" lvl="0" indent="-514350" algn="l" defTabSz="914400" rtl="0" eaLnBrk="1" fontAlgn="auto" latinLnBrk="0" hangingPunct="1">
              <a:lnSpc>
                <a:spcPct val="150000"/>
              </a:lnSpc>
              <a:spcBef>
                <a:spcPts val="600"/>
              </a:spcBef>
              <a:spcAft>
                <a:spcPts val="600"/>
              </a:spcAft>
              <a:buClrTx/>
              <a:buSzTx/>
              <a:buFontTx/>
              <a:buAutoNum type="arabicPeriod"/>
              <a:tabLst/>
              <a:defRPr/>
            </a:pPr>
            <a:endParaRPr kumimoji="0" lang="en-US" sz="2800" b="0" i="0" u="none" strike="noStrike" kern="1200" cap="none" spc="0" normalizeH="0" baseline="0" noProof="0">
              <a:ln>
                <a:noFill/>
              </a:ln>
              <a:solidFill>
                <a:srgbClr val="1679B8"/>
              </a:solidFill>
              <a:effectLst/>
              <a:uLnTx/>
              <a:uFillTx/>
              <a:latin typeface="Roboto Black"/>
              <a:ea typeface="Roboto Black"/>
              <a:cs typeface="Roboto Black"/>
            </a:endParaRPr>
          </a:p>
        </p:txBody>
      </p:sp>
    </p:spTree>
    <p:extLst>
      <p:ext uri="{BB962C8B-B14F-4D97-AF65-F5344CB8AC3E}">
        <p14:creationId xmlns:p14="http://schemas.microsoft.com/office/powerpoint/2010/main" val="341198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B2F7-CF7F-4453-C2E7-397003975A3C}"/>
            </a:ext>
          </a:extLst>
        </p:cNvPr>
        <p:cNvGrpSpPr/>
        <p:nvPr/>
      </p:nvGrpSpPr>
      <p:grpSpPr>
        <a:xfrm>
          <a:off x="0" y="0"/>
          <a:ext cx="0" cy="0"/>
          <a:chOff x="0" y="0"/>
          <a:chExt cx="0" cy="0"/>
        </a:xfrm>
      </p:grpSpPr>
      <p:sp>
        <p:nvSpPr>
          <p:cNvPr id="22" name="Заголовок 21">
            <a:extLst>
              <a:ext uri="{FF2B5EF4-FFF2-40B4-BE49-F238E27FC236}">
                <a16:creationId xmlns:a16="http://schemas.microsoft.com/office/drawing/2014/main" id="{93D198C4-4F3A-F2C0-A7C9-7847C92720F3}"/>
              </a:ext>
            </a:extLst>
          </p:cNvPr>
          <p:cNvSpPr>
            <a:spLocks noGrp="1"/>
          </p:cNvSpPr>
          <p:nvPr>
            <p:ph type="title"/>
          </p:nvPr>
        </p:nvSpPr>
        <p:spPr>
          <a:xfrm>
            <a:off x="1091" y="1556980"/>
            <a:ext cx="3222687" cy="3749520"/>
          </a:xfrm>
        </p:spPr>
        <p:txBody>
          <a:bodyPr>
            <a:normAutofit/>
          </a:bodyPr>
          <a:lstStyle/>
          <a:p>
            <a:pPr algn="ctr"/>
            <a:r>
              <a:rPr lang="en-US">
                <a:solidFill>
                  <a:schemeClr val="accent6"/>
                </a:solidFill>
                <a:latin typeface="Arial Black"/>
                <a:ea typeface="Roboto Black"/>
                <a:cs typeface="Roboto Black"/>
              </a:rPr>
              <a:t>HIPAA </a:t>
            </a:r>
            <a:br>
              <a:rPr lang="en-US">
                <a:solidFill>
                  <a:schemeClr val="accent6"/>
                </a:solidFill>
                <a:latin typeface="Arial Black"/>
                <a:ea typeface="Roboto Black"/>
                <a:cs typeface="Roboto Black"/>
              </a:rPr>
            </a:br>
            <a:r>
              <a:rPr lang="en-US">
                <a:solidFill>
                  <a:schemeClr val="accent6"/>
                </a:solidFill>
                <a:latin typeface="Arial Black"/>
                <a:ea typeface="Roboto Black"/>
                <a:cs typeface="Roboto Black"/>
              </a:rPr>
              <a:t>Audit Logs </a:t>
            </a:r>
            <a:r>
              <a:rPr lang="en-US" sz="2800">
                <a:solidFill>
                  <a:schemeClr val="accent6"/>
                </a:solidFill>
                <a:latin typeface="Arial Black"/>
                <a:ea typeface="Roboto Black"/>
                <a:cs typeface="Roboto Black"/>
              </a:rPr>
              <a:t>Requirements</a:t>
            </a:r>
            <a:endParaRPr lang="en-US" sz="2800">
              <a:solidFill>
                <a:schemeClr val="accent6"/>
              </a:solidFill>
            </a:endParaRPr>
          </a:p>
        </p:txBody>
      </p:sp>
      <p:sp>
        <p:nvSpPr>
          <p:cNvPr id="4" name="Rectangle 4">
            <a:extLst>
              <a:ext uri="{FF2B5EF4-FFF2-40B4-BE49-F238E27FC236}">
                <a16:creationId xmlns:a16="http://schemas.microsoft.com/office/drawing/2014/main" id="{D347271D-58AA-6EDE-68BF-92C9B3299D6E}"/>
              </a:ext>
            </a:extLst>
          </p:cNvPr>
          <p:cNvSpPr/>
          <p:nvPr/>
        </p:nvSpPr>
        <p:spPr>
          <a:xfrm>
            <a:off x="3230751" y="1558369"/>
            <a:ext cx="7397103" cy="5144998"/>
          </a:xfrm>
          <a:prstGeom prst="rect">
            <a:avLst/>
          </a:prstGeom>
          <a:noFill/>
          <a:ln>
            <a:noFill/>
          </a:ln>
        </p:spPr>
        <p:txBody>
          <a:bodyPr wrap="square" lIns="60960" tIns="30480" rIns="60960" bIns="30480" anchor="t">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Who accessed the data?</a:t>
            </a: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What data was accessed or changed?</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When and where the access occurred?</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mn-lt"/>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Whether access was successful or failed?</a:t>
            </a:r>
            <a:endParaRPr kumimoji="0" lang="en-US" sz="18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srgbClr val="1679B8"/>
                </a:solidFill>
                <a:effectLst/>
                <a:uLnTx/>
                <a:uFillTx/>
                <a:latin typeface="Roboto"/>
                <a:ea typeface="Roboto"/>
                <a:cs typeface="+mn-lt"/>
              </a:rPr>
              <a:t>Retain logs for </a:t>
            </a:r>
            <a:r>
              <a:rPr kumimoji="0" lang="en-US" sz="2400" b="1" i="0" u="none" strike="noStrike" kern="1200" cap="none" spc="0" normalizeH="0" baseline="0" noProof="0">
                <a:ln>
                  <a:noFill/>
                </a:ln>
                <a:solidFill>
                  <a:srgbClr val="1679B8"/>
                </a:solidFill>
                <a:effectLst/>
                <a:uLnTx/>
                <a:uFillTx/>
                <a:latin typeface="Roboto"/>
                <a:ea typeface="Roboto"/>
                <a:cs typeface="+mn-lt"/>
              </a:rPr>
              <a:t>at least 6 years</a:t>
            </a: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1200" cap="none" spc="0" normalizeH="0" baseline="0" noProof="0">
              <a:ln>
                <a:noFill/>
              </a:ln>
              <a:solidFill>
                <a:srgbClr val="1679B8"/>
              </a:solidFill>
              <a:effectLst/>
              <a:uLnTx/>
              <a:uFillTx/>
              <a:latin typeface="Roboto"/>
              <a:ea typeface="Roboto"/>
              <a:cs typeface="Roboto"/>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1" i="0" u="none" strike="noStrike" kern="1200" cap="none" spc="0" normalizeH="0" baseline="0" noProof="0">
              <a:ln>
                <a:noFill/>
              </a:ln>
              <a:solidFill>
                <a:srgbClr val="1679B8"/>
              </a:solidFill>
              <a:effectLst/>
              <a:uLnTx/>
              <a:uFillTx/>
              <a:latin typeface="Roboto"/>
              <a:ea typeface="Roboto"/>
              <a:cs typeface="Roboto"/>
            </a:endParaRPr>
          </a:p>
          <a:p>
            <a:pPr marL="514350" marR="0" lvl="0" indent="-514350" algn="l" defTabSz="914400" rtl="0" eaLnBrk="1" fontAlgn="auto" latinLnBrk="0" hangingPunct="1">
              <a:lnSpc>
                <a:spcPct val="150000"/>
              </a:lnSpc>
              <a:spcBef>
                <a:spcPts val="600"/>
              </a:spcBef>
              <a:spcAft>
                <a:spcPts val="600"/>
              </a:spcAft>
              <a:buClrTx/>
              <a:buSzTx/>
              <a:buFontTx/>
              <a:buAutoNum type="arabicPeriod"/>
              <a:tabLst/>
              <a:defRPr/>
            </a:pPr>
            <a:endParaRPr kumimoji="0" lang="en-US" sz="2800" b="0" i="0" u="none" strike="noStrike" kern="1200" cap="none" spc="0" normalizeH="0" baseline="0" noProof="0">
              <a:ln>
                <a:noFill/>
              </a:ln>
              <a:solidFill>
                <a:srgbClr val="1679B8"/>
              </a:solidFill>
              <a:effectLst/>
              <a:uLnTx/>
              <a:uFillTx/>
              <a:latin typeface="Roboto Black"/>
              <a:ea typeface="Roboto Black"/>
              <a:cs typeface="Roboto Black"/>
            </a:endParaRPr>
          </a:p>
        </p:txBody>
      </p:sp>
    </p:spTree>
    <p:extLst>
      <p:ext uri="{BB962C8B-B14F-4D97-AF65-F5344CB8AC3E}">
        <p14:creationId xmlns:p14="http://schemas.microsoft.com/office/powerpoint/2010/main" val="14501088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587E-EF89-329F-BE74-C7CDF51AC3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B4D960-DE1B-AE6E-78E7-2D192BD7B993}"/>
              </a:ext>
            </a:extLst>
          </p:cNvPr>
          <p:cNvSpPr>
            <a:spLocks noGrp="1"/>
          </p:cNvSpPr>
          <p:nvPr>
            <p:ph type="title"/>
          </p:nvPr>
        </p:nvSpPr>
        <p:spPr/>
        <p:txBody>
          <a:bodyPr/>
          <a:lstStyle/>
          <a:p>
            <a:r>
              <a:rPr lang="en-US"/>
              <a:t>Audit Dashboards in Generative AI Lab</a:t>
            </a:r>
          </a:p>
        </p:txBody>
      </p:sp>
    </p:spTree>
    <p:extLst>
      <p:ext uri="{BB962C8B-B14F-4D97-AF65-F5344CB8AC3E}">
        <p14:creationId xmlns:p14="http://schemas.microsoft.com/office/powerpoint/2010/main" val="40786186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9CFA7-0699-ADD9-E0E4-BF1423108ED4}"/>
            </a:ext>
          </a:extLst>
        </p:cNvPr>
        <p:cNvGrpSpPr/>
        <p:nvPr/>
      </p:nvGrpSpPr>
      <p:grpSpPr>
        <a:xfrm>
          <a:off x="0" y="0"/>
          <a:ext cx="0" cy="0"/>
          <a:chOff x="0" y="0"/>
          <a:chExt cx="0" cy="0"/>
        </a:xfrm>
      </p:grpSpPr>
      <p:pic>
        <p:nvPicPr>
          <p:cNvPr id="7" name="Picture 6" descr="A screenshot of a computer screen&#10;&#10;AI-generated content may be incorrect.">
            <a:extLst>
              <a:ext uri="{FF2B5EF4-FFF2-40B4-BE49-F238E27FC236}">
                <a16:creationId xmlns:a16="http://schemas.microsoft.com/office/drawing/2014/main" id="{5F7EC941-E63E-5BE5-FDB9-700C96BC84EC}"/>
              </a:ext>
            </a:extLst>
          </p:cNvPr>
          <p:cNvPicPr>
            <a:picLocks noChangeAspect="1"/>
          </p:cNvPicPr>
          <p:nvPr/>
        </p:nvPicPr>
        <p:blipFill>
          <a:blip r:embed="rId4"/>
          <a:stretch>
            <a:fillRect/>
          </a:stretch>
        </p:blipFill>
        <p:spPr>
          <a:xfrm>
            <a:off x="278027" y="1251819"/>
            <a:ext cx="7087616" cy="4225709"/>
          </a:xfrm>
          <a:prstGeom prst="rect">
            <a:avLst/>
          </a:prstGeom>
          <a:ln w="57150">
            <a:solidFill>
              <a:schemeClr val="tx1"/>
            </a:solidFill>
          </a:ln>
        </p:spPr>
      </p:pic>
      <p:sp>
        <p:nvSpPr>
          <p:cNvPr id="10" name="Title 3">
            <a:extLst>
              <a:ext uri="{FF2B5EF4-FFF2-40B4-BE49-F238E27FC236}">
                <a16:creationId xmlns:a16="http://schemas.microsoft.com/office/drawing/2014/main" id="{FF0B7AC4-C580-CD3A-2A4C-079D6BB53577}"/>
              </a:ext>
            </a:extLst>
          </p:cNvPr>
          <p:cNvSpPr>
            <a:spLocks noGrp="1"/>
          </p:cNvSpPr>
          <p:nvPr>
            <p:ph type="title"/>
          </p:nvPr>
        </p:nvSpPr>
        <p:spPr>
          <a:xfrm>
            <a:off x="274789" y="269045"/>
            <a:ext cx="6639777" cy="687131"/>
          </a:xfrm>
        </p:spPr>
        <p:txBody>
          <a:bodyPr/>
          <a:lstStyle/>
          <a:p>
            <a:r>
              <a:rPr lang="en-US"/>
              <a:t>Project Activity</a:t>
            </a:r>
          </a:p>
        </p:txBody>
      </p:sp>
      <p:sp>
        <p:nvSpPr>
          <p:cNvPr id="12" name="TextBox 11">
            <a:extLst>
              <a:ext uri="{FF2B5EF4-FFF2-40B4-BE49-F238E27FC236}">
                <a16:creationId xmlns:a16="http://schemas.microsoft.com/office/drawing/2014/main" id="{BAF13015-B290-C828-2331-61F4D3D711D8}"/>
              </a:ext>
            </a:extLst>
          </p:cNvPr>
          <p:cNvSpPr txBox="1"/>
          <p:nvPr/>
        </p:nvSpPr>
        <p:spPr>
          <a:xfrm>
            <a:off x="7701377" y="958796"/>
            <a:ext cx="4490054" cy="475514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Visual Representation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user activity</a:t>
            </a:r>
            <a:r>
              <a:rPr kumimoji="0" lang="en-US" sz="1800" b="0" i="0" u="none" strike="noStrike" kern="1200" cap="none" spc="0" normalizeH="0" baseline="0" noProof="0">
                <a:ln>
                  <a:noFill/>
                </a:ln>
                <a:solidFill>
                  <a:srgbClr val="FFFFFF"/>
                </a:solidFill>
                <a:effectLst/>
                <a:uLnTx/>
                <a:uFillTx/>
                <a:latin typeface="Roboto"/>
                <a:ea typeface="Roboto"/>
                <a:cs typeface="Roboto"/>
              </a:rPr>
              <a:t> on a project across a configurable time range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Color intensity</a:t>
            </a:r>
            <a:r>
              <a:rPr kumimoji="0" lang="en-US" sz="1800" b="0" i="0" u="none" strike="noStrike" kern="1200" cap="none" spc="0" normalizeH="0" baseline="0" noProof="0">
                <a:ln>
                  <a:noFill/>
                </a:ln>
                <a:solidFill>
                  <a:srgbClr val="FFFFFF"/>
                </a:solidFill>
                <a:effectLst/>
                <a:uLnTx/>
                <a:uFillTx/>
                <a:latin typeface="Roboto"/>
                <a:ea typeface="Roboto"/>
                <a:cs typeface="Roboto"/>
              </a:rPr>
              <a:t> indicates volume or frequency of actions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Identify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peak activity days</a:t>
            </a:r>
            <a:r>
              <a:rPr kumimoji="0" lang="en-US" sz="1800" b="0" i="0" u="none" strike="noStrike" kern="1200" cap="none" spc="0" normalizeH="0" baseline="0" noProof="0">
                <a:ln>
                  <a:noFill/>
                </a:ln>
                <a:solidFill>
                  <a:srgbClr val="FFFFFF"/>
                </a:solidFill>
                <a:effectLst/>
                <a:uLnTx/>
                <a:uFillTx/>
                <a:latin typeface="Roboto"/>
                <a:ea typeface="Roboto"/>
                <a:cs typeface="Roboto"/>
              </a:rPr>
              <a:t> for any project</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Detect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unusual spikes</a:t>
            </a:r>
            <a:r>
              <a:rPr kumimoji="0" lang="en-US" sz="1800" b="0" i="0" u="none" strike="noStrike" kern="1200" cap="none" spc="0" normalizeH="0" baseline="0" noProof="0">
                <a:ln>
                  <a:noFill/>
                </a:ln>
                <a:solidFill>
                  <a:srgbClr val="FFFFFF"/>
                </a:solidFill>
                <a:effectLst/>
                <a:uLnTx/>
                <a:uFillTx/>
                <a:latin typeface="Roboto"/>
                <a:ea typeface="Roboto"/>
                <a:cs typeface="Roboto"/>
              </a:rPr>
              <a:t> in project usage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Also helps in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capacity planning</a:t>
            </a: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39533359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3"/>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2C87B-F552-3CDB-29D5-BE8EBAAC62E7}"/>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34C85484-4B7A-15E0-B330-CFD2FD215DCC}"/>
              </a:ext>
            </a:extLst>
          </p:cNvPr>
          <p:cNvPicPr>
            <a:picLocks noChangeAspect="1"/>
          </p:cNvPicPr>
          <p:nvPr/>
        </p:nvPicPr>
        <p:blipFill>
          <a:blip r:embed="rId3"/>
          <a:stretch>
            <a:fillRect/>
          </a:stretch>
        </p:blipFill>
        <p:spPr>
          <a:xfrm>
            <a:off x="278027" y="1824589"/>
            <a:ext cx="7087616" cy="3080169"/>
          </a:xfrm>
          <a:prstGeom prst="rect">
            <a:avLst/>
          </a:prstGeom>
          <a:ln w="57150">
            <a:solidFill>
              <a:schemeClr val="tx1"/>
            </a:solidFill>
          </a:ln>
        </p:spPr>
      </p:pic>
      <p:sp>
        <p:nvSpPr>
          <p:cNvPr id="10" name="Title 3">
            <a:extLst>
              <a:ext uri="{FF2B5EF4-FFF2-40B4-BE49-F238E27FC236}">
                <a16:creationId xmlns:a16="http://schemas.microsoft.com/office/drawing/2014/main" id="{29146894-86B7-386D-80DB-81761633381C}"/>
              </a:ext>
            </a:extLst>
          </p:cNvPr>
          <p:cNvSpPr>
            <a:spLocks noGrp="1"/>
          </p:cNvSpPr>
          <p:nvPr>
            <p:ph type="title"/>
          </p:nvPr>
        </p:nvSpPr>
        <p:spPr>
          <a:xfrm>
            <a:off x="274789" y="269045"/>
            <a:ext cx="6639777" cy="687131"/>
          </a:xfrm>
        </p:spPr>
        <p:txBody>
          <a:bodyPr/>
          <a:lstStyle/>
          <a:p>
            <a:r>
              <a:rPr lang="en-US"/>
              <a:t>New Projects Over Time</a:t>
            </a:r>
          </a:p>
        </p:txBody>
      </p:sp>
      <p:sp>
        <p:nvSpPr>
          <p:cNvPr id="12" name="TextBox 11">
            <a:extLst>
              <a:ext uri="{FF2B5EF4-FFF2-40B4-BE49-F238E27FC236}">
                <a16:creationId xmlns:a16="http://schemas.microsoft.com/office/drawing/2014/main" id="{0BE67DF8-2AC4-2C75-5686-CFEF3231E897}"/>
              </a:ext>
            </a:extLst>
          </p:cNvPr>
          <p:cNvSpPr txBox="1"/>
          <p:nvPr/>
        </p:nvSpPr>
        <p:spPr>
          <a:xfrm>
            <a:off x="7701377" y="1259586"/>
            <a:ext cx="4490054" cy="433965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Shows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who created what and when</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Supports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change control tracking</a:t>
            </a:r>
            <a:r>
              <a:rPr kumimoji="0" lang="en-US" sz="1800" b="0" i="0" u="none" strike="noStrike" kern="1200" cap="none" spc="0" normalizeH="0" baseline="0" noProof="0">
                <a:ln>
                  <a:noFill/>
                </a:ln>
                <a:solidFill>
                  <a:srgbClr val="FFFFFF"/>
                </a:solidFill>
                <a:effectLst/>
                <a:uLnTx/>
                <a:uFillTx/>
                <a:latin typeface="Roboto"/>
                <a:ea typeface="Roboto"/>
                <a:cs typeface="Roboto"/>
              </a:rPr>
              <a:t> in a regulated environment</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Track the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number of new projects created</a:t>
            </a:r>
            <a:r>
              <a:rPr kumimoji="0" lang="en-US" sz="1800" b="0" i="0" u="none" strike="noStrike" kern="1200" cap="none" spc="0" normalizeH="0" baseline="0" noProof="0">
                <a:ln>
                  <a:noFill/>
                </a:ln>
                <a:solidFill>
                  <a:srgbClr val="FFFFFF"/>
                </a:solidFill>
                <a:effectLst/>
                <a:uLnTx/>
                <a:uFillTx/>
                <a:latin typeface="Roboto"/>
                <a:ea typeface="Roboto"/>
                <a:cs typeface="Roboto"/>
              </a:rPr>
              <a:t> over a selected time range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Helps identify onboarding success for new users/teams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endParaRPr kumimoji="0" lang="en-US" sz="1800" b="1" i="0" u="none" strike="noStrike" kern="1200" cap="none" spc="0" normalizeH="0" baseline="0" noProof="0">
              <a:ln>
                <a:noFill/>
              </a:ln>
              <a:solidFill>
                <a:srgbClr val="FFFFFF"/>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8570814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E872F-BEF0-6ABF-5EE9-4D06D67899ED}"/>
            </a:ext>
          </a:extLst>
        </p:cNvPr>
        <p:cNvGrpSpPr/>
        <p:nvPr/>
      </p:nvGrpSpPr>
      <p:grpSpPr>
        <a:xfrm>
          <a:off x="0" y="0"/>
          <a:ext cx="0" cy="0"/>
          <a:chOff x="0" y="0"/>
          <a:chExt cx="0" cy="0"/>
        </a:xfrm>
      </p:grpSpPr>
      <p:pic>
        <p:nvPicPr>
          <p:cNvPr id="7" name="Picture 6" descr="Deleted Projects">
            <a:extLst>
              <a:ext uri="{FF2B5EF4-FFF2-40B4-BE49-F238E27FC236}">
                <a16:creationId xmlns:a16="http://schemas.microsoft.com/office/drawing/2014/main" id="{DBD5ACBC-DE0C-373E-4BFD-A3D4FD3E3F8E}"/>
              </a:ext>
            </a:extLst>
          </p:cNvPr>
          <p:cNvPicPr>
            <a:picLocks noChangeAspect="1"/>
          </p:cNvPicPr>
          <p:nvPr/>
        </p:nvPicPr>
        <p:blipFill>
          <a:blip r:embed="rId3"/>
          <a:stretch>
            <a:fillRect/>
          </a:stretch>
        </p:blipFill>
        <p:spPr>
          <a:xfrm>
            <a:off x="330439" y="1824589"/>
            <a:ext cx="6982791" cy="3080169"/>
          </a:xfrm>
          <a:prstGeom prst="rect">
            <a:avLst/>
          </a:prstGeom>
          <a:ln w="57150">
            <a:solidFill>
              <a:schemeClr val="tx1"/>
            </a:solidFill>
          </a:ln>
        </p:spPr>
      </p:pic>
      <p:sp>
        <p:nvSpPr>
          <p:cNvPr id="10" name="Title 3">
            <a:extLst>
              <a:ext uri="{FF2B5EF4-FFF2-40B4-BE49-F238E27FC236}">
                <a16:creationId xmlns:a16="http://schemas.microsoft.com/office/drawing/2014/main" id="{EF03D59D-3124-CB26-BA80-074076C98299}"/>
              </a:ext>
            </a:extLst>
          </p:cNvPr>
          <p:cNvSpPr>
            <a:spLocks noGrp="1"/>
          </p:cNvSpPr>
          <p:nvPr>
            <p:ph type="title"/>
          </p:nvPr>
        </p:nvSpPr>
        <p:spPr>
          <a:xfrm>
            <a:off x="274789" y="269045"/>
            <a:ext cx="6639777" cy="687131"/>
          </a:xfrm>
        </p:spPr>
        <p:txBody>
          <a:bodyPr/>
          <a:lstStyle/>
          <a:p>
            <a:r>
              <a:rPr lang="en-US"/>
              <a:t>Deleted Projects Audit</a:t>
            </a:r>
          </a:p>
        </p:txBody>
      </p:sp>
      <p:sp>
        <p:nvSpPr>
          <p:cNvPr id="12" name="TextBox 11">
            <a:extLst>
              <a:ext uri="{FF2B5EF4-FFF2-40B4-BE49-F238E27FC236}">
                <a16:creationId xmlns:a16="http://schemas.microsoft.com/office/drawing/2014/main" id="{BA679347-7321-9562-34D5-7659C07759C9}"/>
              </a:ext>
            </a:extLst>
          </p:cNvPr>
          <p:cNvSpPr txBox="1"/>
          <p:nvPr/>
        </p:nvSpPr>
        <p:spPr>
          <a:xfrm>
            <a:off x="7701377" y="1470138"/>
            <a:ext cx="4490054" cy="392415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Displays a timeline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project deletions</a:t>
            </a:r>
            <a:r>
              <a:rPr kumimoji="0" lang="en-US" sz="1800" b="1" i="0" u="none" strike="noStrike" kern="1200" cap="none" spc="0" normalizeH="0" baseline="0" noProof="0">
                <a:ln>
                  <a:noFill/>
                </a:ln>
                <a:solidFill>
                  <a:srgbClr val="FFFFFF"/>
                </a:solidFill>
                <a:effectLst/>
                <a:uLnTx/>
                <a:uFillTx/>
                <a:latin typeface="Roboto"/>
                <a:ea typeface="Roboto"/>
                <a:cs typeface="Roboto"/>
              </a:rPr>
              <a:t> </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Ensures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deletion events</a:t>
            </a:r>
            <a:r>
              <a:rPr kumimoji="0" lang="en-US" sz="1800" b="0" i="0" u="none" strike="noStrike" kern="1200" cap="none" spc="0" normalizeH="0" baseline="0" noProof="0">
                <a:ln>
                  <a:noFill/>
                </a:ln>
                <a:solidFill>
                  <a:srgbClr val="FFFFFF"/>
                </a:solidFill>
                <a:effectLst/>
                <a:uLnTx/>
                <a:uFillTx/>
                <a:latin typeface="Roboto"/>
                <a:ea typeface="Roboto"/>
                <a:cs typeface="Roboto"/>
              </a:rPr>
              <a:t> are tracked and attributable</a:t>
            </a:r>
            <a:endParaRPr kumimoji="0" lang="en-US" sz="1800" b="0" i="0" u="none" strike="noStrike" kern="1200" cap="none" spc="0" normalizeH="0" baseline="0" noProof="0">
              <a:ln>
                <a:noFill/>
              </a:ln>
              <a:solidFill>
                <a:srgbClr val="FFFFFF"/>
              </a:solidFill>
              <a:effectLst/>
              <a:uLnTx/>
              <a:uFillTx/>
              <a:latin typeface="Roboto"/>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Enables investigation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malicious</a:t>
            </a:r>
            <a:r>
              <a:rPr kumimoji="0" lang="en-US" sz="1800" b="1" i="0" u="none" strike="noStrike" kern="1200" cap="none" spc="0" normalizeH="0" baseline="0" noProof="0">
                <a:ln>
                  <a:noFill/>
                </a:ln>
                <a:solidFill>
                  <a:srgbClr val="FFFFFF"/>
                </a:solidFill>
                <a:effectLst/>
                <a:uLnTx/>
                <a:uFillTx/>
                <a:latin typeface="Roboto"/>
                <a:ea typeface="Roboto"/>
                <a:cs typeface="Roboto"/>
              </a:rPr>
              <a:t> 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accidental deletions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Supports enforcement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data retention policies</a:t>
            </a: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21648974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1034A-B300-FBC1-E987-C7AA59F9BB5E}"/>
            </a:ext>
          </a:extLst>
        </p:cNvPr>
        <p:cNvGrpSpPr/>
        <p:nvPr/>
      </p:nvGrpSpPr>
      <p:grpSpPr>
        <a:xfrm>
          <a:off x="0" y="0"/>
          <a:ext cx="0" cy="0"/>
          <a:chOff x="0" y="0"/>
          <a:chExt cx="0" cy="0"/>
        </a:xfrm>
      </p:grpSpPr>
      <p:pic>
        <p:nvPicPr>
          <p:cNvPr id="7" name="Picture 6" descr="A screenshot of a black screen&#10;&#10;AI-generated content may be incorrect.">
            <a:extLst>
              <a:ext uri="{FF2B5EF4-FFF2-40B4-BE49-F238E27FC236}">
                <a16:creationId xmlns:a16="http://schemas.microsoft.com/office/drawing/2014/main" id="{5DFD56FB-20BE-AD1E-6D7D-DA412BB21920}"/>
              </a:ext>
            </a:extLst>
          </p:cNvPr>
          <p:cNvPicPr>
            <a:picLocks noChangeAspect="1"/>
          </p:cNvPicPr>
          <p:nvPr/>
        </p:nvPicPr>
        <p:blipFill>
          <a:blip r:embed="rId3"/>
          <a:stretch>
            <a:fillRect/>
          </a:stretch>
        </p:blipFill>
        <p:spPr>
          <a:xfrm>
            <a:off x="330439" y="1889095"/>
            <a:ext cx="6982791" cy="2951156"/>
          </a:xfrm>
          <a:prstGeom prst="rect">
            <a:avLst/>
          </a:prstGeom>
          <a:ln w="57150">
            <a:solidFill>
              <a:schemeClr val="tx1"/>
            </a:solidFill>
          </a:ln>
        </p:spPr>
      </p:pic>
      <p:sp>
        <p:nvSpPr>
          <p:cNvPr id="10" name="Title 3">
            <a:extLst>
              <a:ext uri="{FF2B5EF4-FFF2-40B4-BE49-F238E27FC236}">
                <a16:creationId xmlns:a16="http://schemas.microsoft.com/office/drawing/2014/main" id="{0DF878F6-C643-27E3-FB62-C72E7314D8D9}"/>
              </a:ext>
            </a:extLst>
          </p:cNvPr>
          <p:cNvSpPr>
            <a:spLocks noGrp="1"/>
          </p:cNvSpPr>
          <p:nvPr>
            <p:ph type="title"/>
          </p:nvPr>
        </p:nvSpPr>
        <p:spPr>
          <a:xfrm>
            <a:off x="334946" y="269045"/>
            <a:ext cx="6970646" cy="687131"/>
          </a:xfrm>
        </p:spPr>
        <p:txBody>
          <a:bodyPr>
            <a:normAutofit/>
          </a:bodyPr>
          <a:lstStyle/>
          <a:p>
            <a:r>
              <a:rPr lang="en-US"/>
              <a:t>Exported Projects Tracking</a:t>
            </a:r>
          </a:p>
        </p:txBody>
      </p:sp>
      <p:sp>
        <p:nvSpPr>
          <p:cNvPr id="12" name="TextBox 11">
            <a:extLst>
              <a:ext uri="{FF2B5EF4-FFF2-40B4-BE49-F238E27FC236}">
                <a16:creationId xmlns:a16="http://schemas.microsoft.com/office/drawing/2014/main" id="{08A6D36A-EDD2-4CB9-2FF9-74308117DB28}"/>
              </a:ext>
            </a:extLst>
          </p:cNvPr>
          <p:cNvSpPr txBox="1"/>
          <p:nvPr/>
        </p:nvSpPr>
        <p:spPr>
          <a:xfrm>
            <a:off x="7310351" y="1309717"/>
            <a:ext cx="4881080" cy="466281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Shows the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projects exported by users</a:t>
            </a:r>
            <a:r>
              <a:rPr kumimoji="0" lang="en-US" sz="1800" b="0" i="0" u="none" strike="noStrike" kern="1200" cap="none" spc="0" normalizeH="0" baseline="0" noProof="0">
                <a:ln>
                  <a:noFill/>
                </a:ln>
                <a:solidFill>
                  <a:srgbClr val="FFFFFF"/>
                </a:solidFill>
                <a:effectLst/>
                <a:uLnTx/>
                <a:uFillTx/>
                <a:latin typeface="Roboto"/>
                <a:ea typeface="Roboto"/>
                <a:cs typeface="Roboto"/>
              </a:rPr>
              <a:t> within a time range</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Monitors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data movement</a:t>
            </a:r>
            <a:r>
              <a:rPr kumimoji="0" lang="en-US" sz="1800" b="0" i="0" u="none" strike="noStrike" kern="1200" cap="none" spc="0" normalizeH="0" baseline="0" noProof="0">
                <a:ln>
                  <a:noFill/>
                </a:ln>
                <a:solidFill>
                  <a:srgbClr val="FFFFFF"/>
                </a:solidFill>
                <a:effectLst/>
                <a:uLnTx/>
                <a:uFillTx/>
                <a:latin typeface="Roboto"/>
                <a:ea typeface="Roboto"/>
                <a:cs typeface="Roboto"/>
              </a:rPr>
              <a:t> and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external sharing</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Enables tracking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collaborative </a:t>
            </a:r>
            <a:r>
              <a:rPr kumimoji="0" lang="en-US" sz="1800" b="0" i="0" u="none" strike="noStrike" kern="1200" cap="none" spc="0" normalizeH="0" baseline="0" noProof="0">
                <a:ln>
                  <a:noFill/>
                </a:ln>
                <a:solidFill>
                  <a:srgbClr val="FFFFFF"/>
                </a:solidFill>
                <a:effectLst/>
                <a:uLnTx/>
                <a:uFillTx/>
                <a:latin typeface="Roboto"/>
                <a:ea typeface="Roboto"/>
                <a:cs typeface="Roboto"/>
              </a:rPr>
              <a:t>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handoff workflows</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Tracks all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export operations</a:t>
            </a:r>
            <a:r>
              <a:rPr kumimoji="0" lang="en-US" sz="1800" b="0" i="0" u="none" strike="noStrike" kern="1200" cap="none" spc="0" normalizeH="0" baseline="0" noProof="0">
                <a:ln>
                  <a:noFill/>
                </a:ln>
                <a:solidFill>
                  <a:srgbClr val="FFFFFF"/>
                </a:solidFill>
                <a:effectLst/>
                <a:uLnTx/>
                <a:uFillTx/>
                <a:latin typeface="Roboto"/>
                <a:ea typeface="Roboto"/>
                <a:cs typeface="Roboto"/>
              </a:rPr>
              <a:t> for auditing and investigation</a:t>
            </a:r>
          </a:p>
          <a:p>
            <a:pPr marL="342900" marR="0" lvl="0" indent="-34290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Detects potential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data exfiltration risks</a:t>
            </a: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1208790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8050C-38C5-3115-7688-D513B246CF6B}"/>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82CADF1C-3E16-88F0-3DF8-18ECDF214662}"/>
              </a:ext>
            </a:extLst>
          </p:cNvPr>
          <p:cNvPicPr>
            <a:picLocks noChangeAspect="1"/>
          </p:cNvPicPr>
          <p:nvPr/>
        </p:nvPicPr>
        <p:blipFill>
          <a:blip r:embed="rId3"/>
          <a:stretch>
            <a:fillRect/>
          </a:stretch>
        </p:blipFill>
        <p:spPr>
          <a:xfrm>
            <a:off x="272525" y="962339"/>
            <a:ext cx="7057429" cy="5741722"/>
          </a:xfrm>
          <a:prstGeom prst="rect">
            <a:avLst/>
          </a:prstGeom>
          <a:ln w="57150">
            <a:solidFill>
              <a:schemeClr val="tx1"/>
            </a:solidFill>
          </a:ln>
        </p:spPr>
      </p:pic>
      <p:sp>
        <p:nvSpPr>
          <p:cNvPr id="10" name="Title 3">
            <a:extLst>
              <a:ext uri="{FF2B5EF4-FFF2-40B4-BE49-F238E27FC236}">
                <a16:creationId xmlns:a16="http://schemas.microsoft.com/office/drawing/2014/main" id="{DBE581E7-76C0-B4B8-D3C2-C8E51C1632D4}"/>
              </a:ext>
            </a:extLst>
          </p:cNvPr>
          <p:cNvSpPr>
            <a:spLocks noGrp="1"/>
          </p:cNvSpPr>
          <p:nvPr>
            <p:ph type="title"/>
          </p:nvPr>
        </p:nvSpPr>
        <p:spPr>
          <a:xfrm>
            <a:off x="274789" y="269045"/>
            <a:ext cx="6639777" cy="687131"/>
          </a:xfrm>
        </p:spPr>
        <p:txBody>
          <a:bodyPr/>
          <a:lstStyle/>
          <a:p>
            <a:r>
              <a:rPr lang="en-US"/>
              <a:t>User Activity on a Project</a:t>
            </a:r>
          </a:p>
        </p:txBody>
      </p:sp>
      <p:sp>
        <p:nvSpPr>
          <p:cNvPr id="12" name="TextBox 11">
            <a:extLst>
              <a:ext uri="{FF2B5EF4-FFF2-40B4-BE49-F238E27FC236}">
                <a16:creationId xmlns:a16="http://schemas.microsoft.com/office/drawing/2014/main" id="{7772B53A-AB18-77C2-1DE8-683658AC6950}"/>
              </a:ext>
            </a:extLst>
          </p:cNvPr>
          <p:cNvSpPr txBox="1"/>
          <p:nvPr/>
        </p:nvSpPr>
        <p:spPr>
          <a:xfrm>
            <a:off x="7330404" y="958796"/>
            <a:ext cx="4861027" cy="600164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Detailed timeline of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user actions</a:t>
            </a:r>
            <a:r>
              <a:rPr kumimoji="0" lang="en-US" sz="1800" b="0" i="0" u="none" strike="noStrike" kern="1200" cap="none" spc="0" normalizeH="0" baseline="0" noProof="0">
                <a:ln>
                  <a:noFill/>
                </a:ln>
                <a:solidFill>
                  <a:srgbClr val="FFFFFF"/>
                </a:solidFill>
                <a:effectLst/>
                <a:uLnTx/>
                <a:uFillTx/>
                <a:latin typeface="Roboto"/>
                <a:ea typeface="Roboto"/>
                <a:cs typeface="Roboto"/>
              </a:rPr>
              <a:t> within a selected project</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Tracks all activities such as: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Submission/Deletion of Annotations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Import/Export</a:t>
            </a:r>
            <a:r>
              <a:rPr kumimoji="0" lang="en-US" sz="1800" b="0" i="0" u="none" strike="noStrike" kern="1200" cap="none" spc="0" normalizeH="0" baseline="0" noProof="0">
                <a:ln>
                  <a:noFill/>
                </a:ln>
                <a:solidFill>
                  <a:srgbClr val="FFFFFF"/>
                </a:solidFill>
                <a:effectLst/>
                <a:uLnTx/>
                <a:uFillTx/>
                <a:latin typeface="Roboto"/>
                <a:ea typeface="Roboto"/>
                <a:cs typeface="Roboto"/>
              </a:rPr>
              <a:t> of Patient charts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Adding/Removing Assignees/Reviewers</a:t>
            </a: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And so on...</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Provides fine-grained visibility into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who did what and when</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12884570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6142D-73DA-4556-D278-459EB420032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Choosing a Model</a:t>
            </a:r>
          </a:p>
        </p:txBody>
      </p:sp>
      <p:pic>
        <p:nvPicPr>
          <p:cNvPr id="3" name="Picture 2" descr="A screenshot of a computer&#10;&#10;Description automatically generated">
            <a:extLst>
              <a:ext uri="{FF2B5EF4-FFF2-40B4-BE49-F238E27FC236}">
                <a16:creationId xmlns:a16="http://schemas.microsoft.com/office/drawing/2014/main" id="{D6F3E8A5-785D-2B3E-0EF9-1F81166B93DE}"/>
              </a:ext>
            </a:extLst>
          </p:cNvPr>
          <p:cNvPicPr>
            <a:picLocks noChangeAspect="1"/>
          </p:cNvPicPr>
          <p:nvPr/>
        </p:nvPicPr>
        <p:blipFill>
          <a:blip r:embed="rId3"/>
          <a:stretch>
            <a:fillRect/>
          </a:stretch>
        </p:blipFill>
        <p:spPr>
          <a:xfrm>
            <a:off x="4777316" y="1758089"/>
            <a:ext cx="6780700" cy="3339493"/>
          </a:xfrm>
          <a:prstGeom prst="rect">
            <a:avLst/>
          </a:prstGeom>
        </p:spPr>
      </p:pic>
    </p:spTree>
    <p:extLst>
      <p:ext uri="{BB962C8B-B14F-4D97-AF65-F5344CB8AC3E}">
        <p14:creationId xmlns:p14="http://schemas.microsoft.com/office/powerpoint/2010/main" val="39739340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EE759-8D7D-88E0-A596-D651F8ABC2BF}"/>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11750A2D-783C-BF7B-FBD5-F2FC0F57E888}"/>
              </a:ext>
            </a:extLst>
          </p:cNvPr>
          <p:cNvPicPr>
            <a:picLocks noChangeAspect="1"/>
          </p:cNvPicPr>
          <p:nvPr/>
        </p:nvPicPr>
        <p:blipFill>
          <a:blip r:embed="rId3"/>
          <a:stretch>
            <a:fillRect/>
          </a:stretch>
        </p:blipFill>
        <p:spPr>
          <a:xfrm>
            <a:off x="272525" y="962339"/>
            <a:ext cx="7057429" cy="5741722"/>
          </a:xfrm>
          <a:prstGeom prst="rect">
            <a:avLst/>
          </a:prstGeom>
          <a:ln w="57150">
            <a:solidFill>
              <a:schemeClr val="tx1"/>
            </a:solidFill>
          </a:ln>
        </p:spPr>
      </p:pic>
      <p:sp>
        <p:nvSpPr>
          <p:cNvPr id="10" name="Title 3">
            <a:extLst>
              <a:ext uri="{FF2B5EF4-FFF2-40B4-BE49-F238E27FC236}">
                <a16:creationId xmlns:a16="http://schemas.microsoft.com/office/drawing/2014/main" id="{CC2945F5-0325-D851-0059-931010542B73}"/>
              </a:ext>
            </a:extLst>
          </p:cNvPr>
          <p:cNvSpPr>
            <a:spLocks noGrp="1"/>
          </p:cNvSpPr>
          <p:nvPr>
            <p:ph type="title"/>
          </p:nvPr>
        </p:nvSpPr>
        <p:spPr>
          <a:xfrm>
            <a:off x="274789" y="269045"/>
            <a:ext cx="6639777" cy="687131"/>
          </a:xfrm>
        </p:spPr>
        <p:txBody>
          <a:bodyPr/>
          <a:lstStyle/>
          <a:p>
            <a:r>
              <a:rPr lang="en-US"/>
              <a:t>User Activity on a Project</a:t>
            </a:r>
          </a:p>
        </p:txBody>
      </p:sp>
      <p:sp>
        <p:nvSpPr>
          <p:cNvPr id="12" name="TextBox 11">
            <a:extLst>
              <a:ext uri="{FF2B5EF4-FFF2-40B4-BE49-F238E27FC236}">
                <a16:creationId xmlns:a16="http://schemas.microsoft.com/office/drawing/2014/main" id="{B18D2633-12FE-3B91-BE04-1FA212380D94}"/>
              </a:ext>
            </a:extLst>
          </p:cNvPr>
          <p:cNvSpPr txBox="1"/>
          <p:nvPr/>
        </p:nvSpPr>
        <p:spPr>
          <a:xfrm>
            <a:off x="7701377" y="958796"/>
            <a:ext cx="4490054" cy="517064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Helps monitor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collaboration, progress</a:t>
            </a:r>
            <a:r>
              <a:rPr kumimoji="0" lang="en-US" sz="1800" b="0" i="0" u="none" strike="noStrike" kern="1200" cap="none" spc="0" normalizeH="0" baseline="0" noProof="0">
                <a:ln>
                  <a:noFill/>
                </a:ln>
                <a:solidFill>
                  <a:srgbClr val="FFFFFF"/>
                </a:solidFill>
                <a:effectLst/>
                <a:uLnTx/>
                <a:uFillTx/>
                <a:latin typeface="Roboto"/>
                <a:ea typeface="Roboto"/>
                <a:cs typeface="Roboto"/>
              </a:rPr>
              <a:t> and workflow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patterns</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Detects unusual or potentially harmful activity within a project</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Ensures full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traceability</a:t>
            </a:r>
            <a:r>
              <a:rPr kumimoji="0" lang="en-US" sz="1800" b="1" i="0" u="none" strike="noStrike" kern="1200" cap="none" spc="0" normalizeH="0" baseline="0" noProof="0">
                <a:ln>
                  <a:noFill/>
                </a:ln>
                <a:solidFill>
                  <a:srgbClr val="FFFFFF"/>
                </a:solidFill>
                <a:effectLst/>
                <a:uLnTx/>
                <a:uFillTx/>
                <a:latin typeface="Roboto"/>
                <a:ea typeface="Roboto"/>
                <a:cs typeface="Roboto"/>
              </a:rPr>
              <a:t> </a:t>
            </a:r>
            <a:r>
              <a:rPr kumimoji="0" lang="en-US" sz="1800" b="0" i="0" u="none" strike="noStrike" kern="1200" cap="none" spc="0" normalizeH="0" baseline="0" noProof="0">
                <a:ln>
                  <a:noFill/>
                </a:ln>
                <a:solidFill>
                  <a:srgbClr val="FFFFFF"/>
                </a:solidFill>
                <a:effectLst/>
                <a:uLnTx/>
                <a:uFillTx/>
                <a:latin typeface="Roboto"/>
                <a:ea typeface="Roboto"/>
                <a:cs typeface="Roboto"/>
              </a:rPr>
              <a:t>for all actions taken within a project</a:t>
            </a:r>
          </a:p>
          <a:p>
            <a:pPr marL="285750" marR="0" lvl="0" indent="-285750" algn="l" defTabSz="914400" rtl="0" eaLnBrk="1" fontAlgn="auto" latinLnBrk="0" hangingPunct="1">
              <a:lnSpc>
                <a:spcPct val="150000"/>
              </a:lnSpc>
              <a:spcBef>
                <a:spcPts val="0"/>
              </a:spcBef>
              <a:spcAft>
                <a:spcPts val="0"/>
              </a:spcAft>
              <a:buClrTx/>
              <a:buSzTx/>
              <a:buFont typeface="Calibri"/>
              <a:buChar char="-"/>
              <a:tabLst/>
              <a:defRPr/>
            </a:pPr>
            <a:r>
              <a:rPr kumimoji="0" lang="en-US" sz="1800" b="0" i="0" u="none" strike="noStrike" kern="1200" cap="none" spc="0" normalizeH="0" baseline="0" noProof="0">
                <a:ln>
                  <a:noFill/>
                </a:ln>
                <a:solidFill>
                  <a:srgbClr val="FFFFFF"/>
                </a:solidFill>
                <a:effectLst/>
                <a:uLnTx/>
                <a:uFillTx/>
                <a:latin typeface="Roboto"/>
                <a:ea typeface="Roboto"/>
                <a:cs typeface="Roboto"/>
              </a:rPr>
              <a:t>Essential for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incident investigation</a:t>
            </a:r>
            <a:r>
              <a:rPr kumimoji="0" lang="en-US" sz="1800" b="0" i="0" u="none" strike="noStrike" kern="1200" cap="none" spc="0" normalizeH="0" baseline="0" noProof="0">
                <a:ln>
                  <a:noFill/>
                </a:ln>
                <a:solidFill>
                  <a:srgbClr val="F5F6F8">
                    <a:lumMod val="10000"/>
                  </a:srgbClr>
                </a:solidFill>
                <a:effectLst/>
                <a:uLnTx/>
                <a:uFillTx/>
                <a:latin typeface="Roboto"/>
                <a:ea typeface="Roboto"/>
                <a:cs typeface="Roboto"/>
              </a:rPr>
              <a:t> </a:t>
            </a:r>
            <a:r>
              <a:rPr kumimoji="0" lang="en-US" sz="1800" b="0" i="0" u="none" strike="noStrike" kern="1200" cap="none" spc="0" normalizeH="0" baseline="0" noProof="0">
                <a:ln>
                  <a:noFill/>
                </a:ln>
                <a:solidFill>
                  <a:srgbClr val="FFFFFF"/>
                </a:solidFill>
                <a:effectLst/>
                <a:uLnTx/>
                <a:uFillTx/>
                <a:latin typeface="Roboto"/>
                <a:ea typeface="Roboto"/>
                <a:cs typeface="Roboto"/>
              </a:rPr>
              <a:t>and </a:t>
            </a:r>
            <a:r>
              <a:rPr kumimoji="0" lang="en-US" sz="1800" b="1" i="0" u="none" strike="noStrike" kern="1200" cap="none" spc="0" normalizeH="0" baseline="0" noProof="0">
                <a:ln>
                  <a:noFill/>
                </a:ln>
                <a:solidFill>
                  <a:srgbClr val="F5F6F8">
                    <a:lumMod val="10000"/>
                  </a:srgbClr>
                </a:solidFill>
                <a:effectLst/>
                <a:uLnTx/>
                <a:uFillTx/>
                <a:latin typeface="Roboto"/>
                <a:ea typeface="Roboto"/>
                <a:cs typeface="Roboto"/>
              </a:rPr>
              <a:t>access accountability</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742950" marR="0" lvl="1" indent="-285750" algn="l" defTabSz="914400" rtl="0" eaLnBrk="1" fontAlgn="auto" latinLnBrk="0" hangingPunct="1">
              <a:lnSpc>
                <a:spcPct val="150000"/>
              </a:lnSpc>
              <a:spcBef>
                <a:spcPts val="0"/>
              </a:spcBef>
              <a:spcAft>
                <a:spcPts val="0"/>
              </a:spcAft>
              <a:buClrTx/>
              <a:buSzTx/>
              <a:buFont typeface="Courier New"/>
              <a:buChar char="o"/>
              <a:tabLst/>
              <a:defRPr/>
            </a:pPr>
            <a:endParaRPr kumimoji="0" lang="en-US" sz="1800" b="0" i="0" u="none" strike="noStrike" kern="1200" cap="none" spc="0" normalizeH="0" baseline="0" noProof="0">
              <a:ln>
                <a:noFill/>
              </a:ln>
              <a:solidFill>
                <a:srgbClr val="FFFFFF"/>
              </a:solidFill>
              <a:effectLst/>
              <a:uLnTx/>
              <a:uFillTx/>
              <a:latin typeface="Roboto"/>
              <a:ea typeface="Roboto"/>
              <a:cs typeface="Roboto"/>
            </a:endParaRPr>
          </a:p>
          <a:p>
            <a:pPr marL="228600" marR="0" lvl="0" indent="-228600" algn="l" defTabSz="914400" rtl="0" eaLnBrk="1" fontAlgn="auto" latinLnBrk="0" hangingPunct="1">
              <a:lnSpc>
                <a:spcPct val="100000"/>
              </a:lnSpc>
              <a:spcBef>
                <a:spcPts val="0"/>
              </a:spcBef>
              <a:spcAft>
                <a:spcPts val="0"/>
              </a:spcAft>
              <a:buClrTx/>
              <a:buSzTx/>
              <a:buFont typeface="Calibri"/>
              <a:buChar char="-"/>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Roboto"/>
              <a:ea typeface="Roboto"/>
              <a:cs typeface="Roboto"/>
            </a:endParaRPr>
          </a:p>
        </p:txBody>
      </p:sp>
    </p:spTree>
    <p:extLst>
      <p:ext uri="{BB962C8B-B14F-4D97-AF65-F5344CB8AC3E}">
        <p14:creationId xmlns:p14="http://schemas.microsoft.com/office/powerpoint/2010/main" val="1404549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8907-52D2-1856-56EB-FD86F07FB20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E7D4070-B08A-9319-D258-3ECA82B75E1B}"/>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23F60EEE-313F-77E6-0F59-62AB57DBE804}"/>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0839A627-DE16-89F3-AFCF-00DBF893793B}"/>
              </a:ext>
            </a:extLst>
          </p:cNvPr>
          <p:cNvPicPr>
            <a:picLocks noChangeAspect="1"/>
          </p:cNvPicPr>
          <p:nvPr/>
        </p:nvPicPr>
        <p:blipFill>
          <a:blip r:embed="rId4"/>
          <a:stretch>
            <a:fillRect/>
          </a:stretch>
        </p:blipFill>
        <p:spPr>
          <a:xfrm>
            <a:off x="6100795" y="960260"/>
            <a:ext cx="5811458" cy="2920139"/>
          </a:xfrm>
          <a:prstGeom prst="rect">
            <a:avLst/>
          </a:prstGeom>
          <a:ln w="57150">
            <a:solidFill>
              <a:schemeClr val="tx1"/>
            </a:solidFill>
          </a:ln>
        </p:spPr>
      </p:pic>
      <p:pic>
        <p:nvPicPr>
          <p:cNvPr id="3" name="Picture 2">
            <a:extLst>
              <a:ext uri="{FF2B5EF4-FFF2-40B4-BE49-F238E27FC236}">
                <a16:creationId xmlns:a16="http://schemas.microsoft.com/office/drawing/2014/main" id="{DF8A7350-88AD-92BC-586C-A5FACCFB9706}"/>
              </a:ext>
            </a:extLst>
          </p:cNvPr>
          <p:cNvPicPr>
            <a:picLocks noChangeAspect="1"/>
          </p:cNvPicPr>
          <p:nvPr/>
        </p:nvPicPr>
        <p:blipFill>
          <a:blip r:embed="rId5"/>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60DB288A-CA1B-E284-108D-0FD2470DE4FC}"/>
              </a:ext>
            </a:extLst>
          </p:cNvPr>
          <p:cNvPicPr>
            <a:picLocks noChangeAspect="1"/>
          </p:cNvPicPr>
          <p:nvPr/>
        </p:nvPicPr>
        <p:blipFill>
          <a:blip r:embed="rId6"/>
          <a:stretch>
            <a:fillRect/>
          </a:stretch>
        </p:blipFill>
        <p:spPr>
          <a:xfrm>
            <a:off x="6105150" y="4076132"/>
            <a:ext cx="5823344" cy="2681421"/>
          </a:xfrm>
          <a:prstGeom prst="rect">
            <a:avLst/>
          </a:prstGeom>
          <a:ln w="57150">
            <a:solidFill>
              <a:schemeClr val="tx1"/>
            </a:solidFill>
          </a:ln>
        </p:spPr>
      </p:pic>
    </p:spTree>
    <p:extLst>
      <p:ext uri="{BB962C8B-B14F-4D97-AF65-F5344CB8AC3E}">
        <p14:creationId xmlns:p14="http://schemas.microsoft.com/office/powerpoint/2010/main" val="1967710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D0EC7-DA93-AB9F-5B90-D072AF614A01}"/>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333A6A90-B482-E289-CEB6-6D6B6DE101FA}"/>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636294DC-D3B2-9E7A-60BD-6D1743E5A0B5}"/>
              </a:ext>
            </a:extLst>
          </p:cNvPr>
          <p:cNvPicPr>
            <a:picLocks noChangeAspect="1"/>
          </p:cNvPicPr>
          <p:nvPr/>
        </p:nvPicPr>
        <p:blipFill>
          <a:blip r:embed="rId3"/>
          <a:stretch>
            <a:fillRect/>
          </a:stretch>
        </p:blipFill>
        <p:spPr>
          <a:xfrm>
            <a:off x="6100795" y="960260"/>
            <a:ext cx="5811458" cy="2920139"/>
          </a:xfrm>
          <a:prstGeom prst="rect">
            <a:avLst/>
          </a:prstGeom>
          <a:ln w="57150">
            <a:solidFill>
              <a:schemeClr val="tx1"/>
            </a:solidFill>
          </a:ln>
        </p:spPr>
      </p:pic>
      <p:pic>
        <p:nvPicPr>
          <p:cNvPr id="3" name="Picture 2">
            <a:extLst>
              <a:ext uri="{FF2B5EF4-FFF2-40B4-BE49-F238E27FC236}">
                <a16:creationId xmlns:a16="http://schemas.microsoft.com/office/drawing/2014/main" id="{5572B0F5-8CE3-E599-1AA1-CF93DFC9255D}"/>
              </a:ext>
            </a:extLst>
          </p:cNvPr>
          <p:cNvPicPr>
            <a:picLocks noChangeAspect="1"/>
          </p:cNvPicPr>
          <p:nvPr/>
        </p:nvPicPr>
        <p:blipFill>
          <a:blip r:embed="rId4"/>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D5DDCDBD-B39B-4C8A-63C8-EED8696B1BEF}"/>
              </a:ext>
            </a:extLst>
          </p:cNvPr>
          <p:cNvPicPr>
            <a:picLocks noChangeAspect="1"/>
          </p:cNvPicPr>
          <p:nvPr/>
        </p:nvPicPr>
        <p:blipFill>
          <a:blip r:embed="rId5"/>
          <a:stretch>
            <a:fillRect/>
          </a:stretch>
        </p:blipFill>
        <p:spPr>
          <a:xfrm>
            <a:off x="6105150" y="4076132"/>
            <a:ext cx="5823344" cy="2681421"/>
          </a:xfrm>
          <a:prstGeom prst="rect">
            <a:avLst/>
          </a:prstGeom>
          <a:ln w="57150">
            <a:solidFill>
              <a:schemeClr val="tx1"/>
            </a:solidFill>
          </a:ln>
        </p:spPr>
      </p:pic>
      <p:pic>
        <p:nvPicPr>
          <p:cNvPr id="7" name="Picture 6">
            <a:extLst>
              <a:ext uri="{FF2B5EF4-FFF2-40B4-BE49-F238E27FC236}">
                <a16:creationId xmlns:a16="http://schemas.microsoft.com/office/drawing/2014/main" id="{D1C1C02A-6A57-84C6-0EB8-ADF66807E604}"/>
              </a:ext>
            </a:extLst>
          </p:cNvPr>
          <p:cNvPicPr>
            <a:picLocks noChangeAspect="1"/>
          </p:cNvPicPr>
          <p:nvPr/>
        </p:nvPicPr>
        <p:blipFill>
          <a:blip r:embed="rId6"/>
          <a:stretch>
            <a:fillRect/>
          </a:stretch>
        </p:blipFill>
        <p:spPr>
          <a:xfrm>
            <a:off x="272525" y="960882"/>
            <a:ext cx="11648397" cy="5794550"/>
          </a:xfrm>
          <a:prstGeom prst="rect">
            <a:avLst/>
          </a:prstGeom>
          <a:ln w="57150">
            <a:solidFill>
              <a:schemeClr val="tx1"/>
            </a:solidFill>
          </a:ln>
        </p:spPr>
      </p:pic>
    </p:spTree>
    <p:extLst>
      <p:ext uri="{BB962C8B-B14F-4D97-AF65-F5344CB8AC3E}">
        <p14:creationId xmlns:p14="http://schemas.microsoft.com/office/powerpoint/2010/main" val="33118903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93AE4-F3B8-64CF-B7D8-8424F0D9BA7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2198F79-E118-22CD-0A7A-C7431EE183DE}"/>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0339B861-E219-E036-7115-01617C7A7DD1}"/>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3" name="Picture 2">
            <a:extLst>
              <a:ext uri="{FF2B5EF4-FFF2-40B4-BE49-F238E27FC236}">
                <a16:creationId xmlns:a16="http://schemas.microsoft.com/office/drawing/2014/main" id="{AF341948-7ADA-51A0-4EC2-1DA88942127F}"/>
              </a:ext>
            </a:extLst>
          </p:cNvPr>
          <p:cNvPicPr>
            <a:picLocks noChangeAspect="1"/>
          </p:cNvPicPr>
          <p:nvPr/>
        </p:nvPicPr>
        <p:blipFill>
          <a:blip r:embed="rId4"/>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DE2E43F1-DB29-C0C1-373B-45FE27BE8B02}"/>
              </a:ext>
            </a:extLst>
          </p:cNvPr>
          <p:cNvPicPr>
            <a:picLocks noChangeAspect="1"/>
          </p:cNvPicPr>
          <p:nvPr/>
        </p:nvPicPr>
        <p:blipFill>
          <a:blip r:embed="rId5"/>
          <a:stretch>
            <a:fillRect/>
          </a:stretch>
        </p:blipFill>
        <p:spPr>
          <a:xfrm>
            <a:off x="6105150" y="4076132"/>
            <a:ext cx="5823344" cy="2681421"/>
          </a:xfrm>
          <a:prstGeom prst="rect">
            <a:avLst/>
          </a:prstGeom>
          <a:ln w="57150">
            <a:solidFill>
              <a:schemeClr val="tx1"/>
            </a:solidFill>
          </a:ln>
        </p:spPr>
      </p:pic>
      <p:pic>
        <p:nvPicPr>
          <p:cNvPr id="2" name="Picture 1" descr="A pie chart with numbers and a circle&#10;&#10;AI-generated content may be incorrect.">
            <a:extLst>
              <a:ext uri="{FF2B5EF4-FFF2-40B4-BE49-F238E27FC236}">
                <a16:creationId xmlns:a16="http://schemas.microsoft.com/office/drawing/2014/main" id="{6AF3BBCB-F0FE-40E9-3BC7-A86315F407A5}"/>
              </a:ext>
            </a:extLst>
          </p:cNvPr>
          <p:cNvPicPr>
            <a:picLocks noChangeAspect="1"/>
          </p:cNvPicPr>
          <p:nvPr/>
        </p:nvPicPr>
        <p:blipFill>
          <a:blip r:embed="rId6"/>
          <a:stretch>
            <a:fillRect/>
          </a:stretch>
        </p:blipFill>
        <p:spPr>
          <a:xfrm>
            <a:off x="275507" y="950234"/>
            <a:ext cx="11646772" cy="5807717"/>
          </a:xfrm>
          <a:prstGeom prst="rect">
            <a:avLst/>
          </a:prstGeom>
          <a:ln w="57150">
            <a:solidFill>
              <a:schemeClr val="tx1"/>
            </a:solidFill>
          </a:ln>
        </p:spPr>
      </p:pic>
    </p:spTree>
    <p:extLst>
      <p:ext uri="{BB962C8B-B14F-4D97-AF65-F5344CB8AC3E}">
        <p14:creationId xmlns:p14="http://schemas.microsoft.com/office/powerpoint/2010/main" val="26014902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5A9DE-5A41-093F-C469-B63086CE68E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4D416EF-B7AA-8564-28C0-7D3E74080FA5}"/>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9D59AC14-2624-5252-2B59-45E1EFE2250E}"/>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B66BC53E-ABA4-6842-C774-FD10532BB087}"/>
              </a:ext>
            </a:extLst>
          </p:cNvPr>
          <p:cNvPicPr>
            <a:picLocks noChangeAspect="1"/>
          </p:cNvPicPr>
          <p:nvPr/>
        </p:nvPicPr>
        <p:blipFill>
          <a:blip r:embed="rId4"/>
          <a:stretch>
            <a:fillRect/>
          </a:stretch>
        </p:blipFill>
        <p:spPr>
          <a:xfrm>
            <a:off x="6100795" y="960260"/>
            <a:ext cx="5811458" cy="2920139"/>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4CE19B18-E9EA-D366-8294-EC6A4E5D42CE}"/>
              </a:ext>
            </a:extLst>
          </p:cNvPr>
          <p:cNvPicPr>
            <a:picLocks noChangeAspect="1"/>
          </p:cNvPicPr>
          <p:nvPr/>
        </p:nvPicPr>
        <p:blipFill>
          <a:blip r:embed="rId5"/>
          <a:stretch>
            <a:fillRect/>
          </a:stretch>
        </p:blipFill>
        <p:spPr>
          <a:xfrm>
            <a:off x="6105150" y="4076132"/>
            <a:ext cx="5823344" cy="2681421"/>
          </a:xfrm>
          <a:prstGeom prst="rect">
            <a:avLst/>
          </a:prstGeom>
          <a:ln w="57150">
            <a:solidFill>
              <a:schemeClr val="tx1"/>
            </a:solidFill>
          </a:ln>
        </p:spPr>
      </p:pic>
      <p:pic>
        <p:nvPicPr>
          <p:cNvPr id="3" name="Picture 2">
            <a:extLst>
              <a:ext uri="{FF2B5EF4-FFF2-40B4-BE49-F238E27FC236}">
                <a16:creationId xmlns:a16="http://schemas.microsoft.com/office/drawing/2014/main" id="{929C9689-8F75-B506-B71F-A2C77B0CF184}"/>
              </a:ext>
            </a:extLst>
          </p:cNvPr>
          <p:cNvPicPr>
            <a:picLocks noChangeAspect="1"/>
          </p:cNvPicPr>
          <p:nvPr/>
        </p:nvPicPr>
        <p:blipFill>
          <a:blip r:embed="rId6"/>
          <a:stretch>
            <a:fillRect/>
          </a:stretch>
        </p:blipFill>
        <p:spPr>
          <a:xfrm>
            <a:off x="272525" y="988027"/>
            <a:ext cx="11595557" cy="5769526"/>
          </a:xfrm>
          <a:prstGeom prst="rect">
            <a:avLst/>
          </a:prstGeom>
          <a:ln w="57150">
            <a:solidFill>
              <a:schemeClr val="tx1"/>
            </a:solidFill>
          </a:ln>
        </p:spPr>
      </p:pic>
    </p:spTree>
    <p:extLst>
      <p:ext uri="{BB962C8B-B14F-4D97-AF65-F5344CB8AC3E}">
        <p14:creationId xmlns:p14="http://schemas.microsoft.com/office/powerpoint/2010/main" val="28267908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94D71-5B3E-8669-AD12-70E8C6C3173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956DF4F-C7D2-30BA-9494-5087A6E9B0F4}"/>
              </a:ext>
            </a:extLst>
          </p:cNvPr>
          <p:cNvPicPr>
            <a:picLocks noChangeAspect="1"/>
          </p:cNvPicPr>
          <p:nvPr/>
        </p:nvPicPr>
        <p:blipFill>
          <a:blip r:embed="rId3"/>
          <a:stretch>
            <a:fillRect/>
          </a:stretch>
        </p:blipFill>
        <p:spPr>
          <a:xfrm>
            <a:off x="272525" y="960882"/>
            <a:ext cx="5389269" cy="2918896"/>
          </a:xfrm>
          <a:prstGeom prst="rect">
            <a:avLst/>
          </a:prstGeom>
          <a:ln w="57150">
            <a:solidFill>
              <a:schemeClr val="tx1"/>
            </a:solidFill>
          </a:ln>
        </p:spPr>
      </p:pic>
      <p:sp>
        <p:nvSpPr>
          <p:cNvPr id="10" name="Title 3">
            <a:extLst>
              <a:ext uri="{FF2B5EF4-FFF2-40B4-BE49-F238E27FC236}">
                <a16:creationId xmlns:a16="http://schemas.microsoft.com/office/drawing/2014/main" id="{3EE61BC2-90DF-49F8-EC75-90F06683BE52}"/>
              </a:ext>
            </a:extLst>
          </p:cNvPr>
          <p:cNvSpPr>
            <a:spLocks noGrp="1"/>
          </p:cNvSpPr>
          <p:nvPr>
            <p:ph type="title"/>
          </p:nvPr>
        </p:nvSpPr>
        <p:spPr>
          <a:xfrm>
            <a:off x="274789" y="269045"/>
            <a:ext cx="6639777" cy="687131"/>
          </a:xfrm>
        </p:spPr>
        <p:txBody>
          <a:bodyPr/>
          <a:lstStyle/>
          <a:p>
            <a:r>
              <a:rPr lang="en-US" dirty="0"/>
              <a:t>Additional</a:t>
            </a:r>
            <a:r>
              <a:rPr lang="en-US"/>
              <a:t> Dashboards</a:t>
            </a:r>
          </a:p>
        </p:txBody>
      </p:sp>
      <p:pic>
        <p:nvPicPr>
          <p:cNvPr id="2" name="Picture 1" descr="A pie chart with numbers and a circle&#10;&#10;AI-generated content may be incorrect.">
            <a:extLst>
              <a:ext uri="{FF2B5EF4-FFF2-40B4-BE49-F238E27FC236}">
                <a16:creationId xmlns:a16="http://schemas.microsoft.com/office/drawing/2014/main" id="{B2515955-6866-02CB-A104-EBC208E355A1}"/>
              </a:ext>
            </a:extLst>
          </p:cNvPr>
          <p:cNvPicPr>
            <a:picLocks noChangeAspect="1"/>
          </p:cNvPicPr>
          <p:nvPr/>
        </p:nvPicPr>
        <p:blipFill>
          <a:blip r:embed="rId4"/>
          <a:stretch>
            <a:fillRect/>
          </a:stretch>
        </p:blipFill>
        <p:spPr>
          <a:xfrm>
            <a:off x="6100795" y="960260"/>
            <a:ext cx="5811458" cy="2920139"/>
          </a:xfrm>
          <a:prstGeom prst="rect">
            <a:avLst/>
          </a:prstGeom>
          <a:ln w="57150">
            <a:solidFill>
              <a:schemeClr val="tx1"/>
            </a:solidFill>
          </a:ln>
        </p:spPr>
      </p:pic>
      <p:pic>
        <p:nvPicPr>
          <p:cNvPr id="3" name="Picture 2">
            <a:extLst>
              <a:ext uri="{FF2B5EF4-FFF2-40B4-BE49-F238E27FC236}">
                <a16:creationId xmlns:a16="http://schemas.microsoft.com/office/drawing/2014/main" id="{2A36567B-D5AA-662A-8518-7B6482CA2E8F}"/>
              </a:ext>
            </a:extLst>
          </p:cNvPr>
          <p:cNvPicPr>
            <a:picLocks noChangeAspect="1"/>
          </p:cNvPicPr>
          <p:nvPr/>
        </p:nvPicPr>
        <p:blipFill>
          <a:blip r:embed="rId5"/>
          <a:stretch>
            <a:fillRect/>
          </a:stretch>
        </p:blipFill>
        <p:spPr>
          <a:xfrm>
            <a:off x="272525" y="4076132"/>
            <a:ext cx="5389268" cy="2681421"/>
          </a:xfrm>
          <a:prstGeom prst="rect">
            <a:avLst/>
          </a:prstGeom>
          <a:ln w="57150">
            <a:solidFill>
              <a:schemeClr val="tx1"/>
            </a:solidFill>
          </a:ln>
        </p:spPr>
      </p:pic>
      <p:pic>
        <p:nvPicPr>
          <p:cNvPr id="4" name="Picture 3" descr="A screenshot of a calendar&#10;&#10;AI-generated content may be incorrect.">
            <a:extLst>
              <a:ext uri="{FF2B5EF4-FFF2-40B4-BE49-F238E27FC236}">
                <a16:creationId xmlns:a16="http://schemas.microsoft.com/office/drawing/2014/main" id="{9B9B4263-D892-A18A-A95A-573F45452127}"/>
              </a:ext>
            </a:extLst>
          </p:cNvPr>
          <p:cNvPicPr>
            <a:picLocks noChangeAspect="1"/>
          </p:cNvPicPr>
          <p:nvPr/>
        </p:nvPicPr>
        <p:blipFill>
          <a:blip r:embed="rId6"/>
          <a:stretch>
            <a:fillRect/>
          </a:stretch>
        </p:blipFill>
        <p:spPr>
          <a:xfrm>
            <a:off x="278638" y="957215"/>
            <a:ext cx="11641297" cy="5790312"/>
          </a:xfrm>
          <a:prstGeom prst="rect">
            <a:avLst/>
          </a:prstGeom>
          <a:ln w="57150">
            <a:solidFill>
              <a:schemeClr val="tx1"/>
            </a:solidFill>
          </a:ln>
        </p:spPr>
      </p:pic>
    </p:spTree>
    <p:extLst>
      <p:ext uri="{BB962C8B-B14F-4D97-AF65-F5344CB8AC3E}">
        <p14:creationId xmlns:p14="http://schemas.microsoft.com/office/powerpoint/2010/main" val="26686222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2766C-AE8B-7BE8-E222-DF5DEE44478A}"/>
            </a:ext>
          </a:extLst>
        </p:cNvPr>
        <p:cNvGrpSpPr/>
        <p:nvPr/>
      </p:nvGrpSpPr>
      <p:grpSpPr>
        <a:xfrm>
          <a:off x="0" y="0"/>
          <a:ext cx="0" cy="0"/>
          <a:chOff x="0" y="0"/>
          <a:chExt cx="0" cy="0"/>
        </a:xfrm>
      </p:grpSpPr>
      <p:sp>
        <p:nvSpPr>
          <p:cNvPr id="10" name="Title 3">
            <a:extLst>
              <a:ext uri="{FF2B5EF4-FFF2-40B4-BE49-F238E27FC236}">
                <a16:creationId xmlns:a16="http://schemas.microsoft.com/office/drawing/2014/main" id="{8AD2B751-6610-A427-63E7-43D4E17107F0}"/>
              </a:ext>
            </a:extLst>
          </p:cNvPr>
          <p:cNvSpPr>
            <a:spLocks noGrp="1"/>
          </p:cNvSpPr>
          <p:nvPr>
            <p:ph type="title"/>
          </p:nvPr>
        </p:nvSpPr>
        <p:spPr>
          <a:xfrm>
            <a:off x="274789" y="269045"/>
            <a:ext cx="9697804" cy="687131"/>
          </a:xfrm>
        </p:spPr>
        <p:txBody>
          <a:bodyPr>
            <a:normAutofit/>
          </a:bodyPr>
          <a:lstStyle/>
          <a:p>
            <a:r>
              <a:rPr lang="en-US" dirty="0"/>
              <a:t>Enabling Audit Trails</a:t>
            </a:r>
          </a:p>
        </p:txBody>
      </p:sp>
      <p:pic>
        <p:nvPicPr>
          <p:cNvPr id="3" name="Picture 2" descr="A screenshot of a computer screen&#10;&#10;AI-generated content may be incorrect.">
            <a:extLst>
              <a:ext uri="{FF2B5EF4-FFF2-40B4-BE49-F238E27FC236}">
                <a16:creationId xmlns:a16="http://schemas.microsoft.com/office/drawing/2014/main" id="{03ED53FA-EA78-4535-285C-273A25390B19}"/>
              </a:ext>
            </a:extLst>
          </p:cNvPr>
          <p:cNvPicPr>
            <a:picLocks noChangeAspect="1"/>
          </p:cNvPicPr>
          <p:nvPr/>
        </p:nvPicPr>
        <p:blipFill>
          <a:blip r:embed="rId3"/>
          <a:stretch>
            <a:fillRect/>
          </a:stretch>
        </p:blipFill>
        <p:spPr>
          <a:xfrm>
            <a:off x="-68134" y="617837"/>
            <a:ext cx="7828349" cy="6590271"/>
          </a:xfrm>
          <a:prstGeom prst="rect">
            <a:avLst/>
          </a:prstGeom>
        </p:spPr>
      </p:pic>
      <p:pic>
        <p:nvPicPr>
          <p:cNvPr id="5" name="Picture 4" descr="A screen shot of a computer code&#10;&#10;AI-generated content may be incorrect.">
            <a:extLst>
              <a:ext uri="{FF2B5EF4-FFF2-40B4-BE49-F238E27FC236}">
                <a16:creationId xmlns:a16="http://schemas.microsoft.com/office/drawing/2014/main" id="{E70A313F-1C92-62CD-FBA8-B02C0C374482}"/>
              </a:ext>
            </a:extLst>
          </p:cNvPr>
          <p:cNvPicPr>
            <a:picLocks noChangeAspect="1"/>
          </p:cNvPicPr>
          <p:nvPr/>
        </p:nvPicPr>
        <p:blipFill>
          <a:blip r:embed="rId4"/>
          <a:stretch>
            <a:fillRect/>
          </a:stretch>
        </p:blipFill>
        <p:spPr>
          <a:xfrm>
            <a:off x="7276660" y="2312089"/>
            <a:ext cx="4226784" cy="2239240"/>
          </a:xfrm>
          <a:prstGeom prst="rect">
            <a:avLst/>
          </a:prstGeom>
        </p:spPr>
      </p:pic>
      <p:sp>
        <p:nvSpPr>
          <p:cNvPr id="4" name="TextBox 3">
            <a:extLst>
              <a:ext uri="{FF2B5EF4-FFF2-40B4-BE49-F238E27FC236}">
                <a16:creationId xmlns:a16="http://schemas.microsoft.com/office/drawing/2014/main" id="{636B395C-D543-00BD-F656-5499963EE344}"/>
              </a:ext>
            </a:extLst>
          </p:cNvPr>
          <p:cNvSpPr txBox="1"/>
          <p:nvPr/>
        </p:nvSpPr>
        <p:spPr>
          <a:xfrm>
            <a:off x="7362567" y="1256270"/>
            <a:ext cx="472645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kumimoji="0" lang="en-US" sz="1800" b="0" i="0" u="none" strike="noStrike" kern="1200" cap="none" spc="0" normalizeH="0" baseline="0" noProof="0" dirty="0">
                <a:ln>
                  <a:noFill/>
                </a:ln>
                <a:solidFill>
                  <a:srgbClr val="FFFFFF"/>
                </a:solidFill>
                <a:effectLst/>
                <a:uLnTx/>
                <a:uFillTx/>
                <a:latin typeface="Roboto"/>
                <a:ea typeface="Roboto"/>
                <a:cs typeface="Roboto"/>
              </a:rPr>
              <a:t>Audit Trail logging can be enabled with just a simple installer modification</a:t>
            </a: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kumimoji="0" lang="en-US" sz="1800" b="0" i="0" u="none" strike="noStrike" kern="1200" cap="none" spc="0" normalizeH="0" baseline="0" noProof="0" dirty="0">
                <a:ln>
                  <a:noFill/>
                </a:ln>
                <a:solidFill>
                  <a:srgbClr val="FFFFFF"/>
                </a:solidFill>
                <a:effectLst/>
                <a:uLnTx/>
                <a:uFillTx/>
                <a:latin typeface="Roboto"/>
                <a:ea typeface="Roboto"/>
                <a:cs typeface="Roboto"/>
              </a:rPr>
              <a:t>Add the following flags to your install script:</a:t>
            </a: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endParaRPr kumimoji="0" lang="en-US" sz="1800" b="0" i="0" u="none" strike="noStrike" kern="1200" cap="none" spc="0" normalizeH="0" baseline="0" noProof="0" dirty="0">
              <a:ln>
                <a:noFill/>
              </a:ln>
              <a:solidFill>
                <a:srgbClr val="FFFFFF"/>
              </a:solidFill>
              <a:effectLst/>
              <a:uLnTx/>
              <a:uFillTx/>
              <a:latin typeface="Roboto"/>
              <a:ea typeface="Roboto"/>
              <a:cs typeface="Roboto"/>
            </a:endParaRP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kumimoji="0" lang="en-US" sz="1800" b="0" i="0" u="none" strike="noStrike" kern="1200" cap="none" spc="0" normalizeH="0" baseline="0" noProof="0" dirty="0">
                <a:ln>
                  <a:noFill/>
                </a:ln>
                <a:solidFill>
                  <a:srgbClr val="FFFFFF"/>
                </a:solidFill>
                <a:effectLst/>
                <a:uLnTx/>
                <a:uFillTx/>
                <a:latin typeface="Roboto"/>
                <a:ea typeface="Roboto"/>
                <a:cs typeface="Roboto"/>
              </a:rPr>
              <a:t>No additional configuration required, logs will start capturing immediately after deployment</a:t>
            </a:r>
          </a:p>
        </p:txBody>
      </p:sp>
    </p:spTree>
    <p:extLst>
      <p:ext uri="{BB962C8B-B14F-4D97-AF65-F5344CB8AC3E}">
        <p14:creationId xmlns:p14="http://schemas.microsoft.com/office/powerpoint/2010/main" val="26827194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1BFCB8B7-58B6-73A1-96F5-45B8CBE18EA6}"/>
              </a:ext>
            </a:extLst>
          </p:cNvPr>
          <p:cNvSpPr>
            <a:spLocks noGrp="1"/>
          </p:cNvSpPr>
          <p:nvPr>
            <p:ph type="title"/>
          </p:nvPr>
        </p:nvSpPr>
        <p:spPr/>
        <p:txBody>
          <a:bodyPr/>
          <a:lstStyle/>
          <a:p>
            <a:r>
              <a:rPr lang="en-US"/>
              <a:t>Quick Install</a:t>
            </a:r>
          </a:p>
        </p:txBody>
      </p:sp>
      <p:sp>
        <p:nvSpPr>
          <p:cNvPr id="24" name="Content Placeholder 23">
            <a:extLst>
              <a:ext uri="{FF2B5EF4-FFF2-40B4-BE49-F238E27FC236}">
                <a16:creationId xmlns:a16="http://schemas.microsoft.com/office/drawing/2014/main" id="{597E5373-FF83-9EFD-50B9-CA87A9B43121}"/>
              </a:ext>
            </a:extLst>
          </p:cNvPr>
          <p:cNvSpPr>
            <a:spLocks noGrp="1"/>
          </p:cNvSpPr>
          <p:nvPr>
            <p:ph idx="1"/>
          </p:nvPr>
        </p:nvSpPr>
        <p:spPr/>
        <p:txBody>
          <a:bodyPr vert="horz" lIns="91440" tIns="45720" rIns="91440" bIns="45720" rtlCol="0" anchor="t">
            <a:normAutofit/>
          </a:bodyPr>
          <a:lstStyle/>
          <a:p>
            <a:r>
              <a:rPr lang="en-US">
                <a:hlinkClick r:id="rId2"/>
              </a:rPr>
              <a:t>AWS Marketplace</a:t>
            </a:r>
            <a:endParaRPr lang="en-US"/>
          </a:p>
          <a:p>
            <a:r>
              <a:rPr lang="en-US">
                <a:hlinkClick r:id="rId3"/>
              </a:rPr>
              <a:t>Azure Marketplace</a:t>
            </a:r>
            <a:endParaRPr lang="en-US"/>
          </a:p>
          <a:p>
            <a:r>
              <a:rPr lang="en-US">
                <a:hlinkClick r:id="rId4"/>
              </a:rPr>
              <a:t>On-Premise</a:t>
            </a:r>
            <a:endParaRPr lang="en-US"/>
          </a:p>
        </p:txBody>
      </p:sp>
      <p:sp>
        <p:nvSpPr>
          <p:cNvPr id="25" name="Title 22">
            <a:extLst>
              <a:ext uri="{FF2B5EF4-FFF2-40B4-BE49-F238E27FC236}">
                <a16:creationId xmlns:a16="http://schemas.microsoft.com/office/drawing/2014/main" id="{CD06ABA6-03D5-804C-210C-3E433FFB3C42}"/>
              </a:ext>
            </a:extLst>
          </p:cNvPr>
          <p:cNvSpPr txBox="1">
            <a:spLocks/>
          </p:cNvSpPr>
          <p:nvPr/>
        </p:nvSpPr>
        <p:spPr>
          <a:xfrm>
            <a:off x="3963491" y="3966436"/>
            <a:ext cx="5585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2"/>
                </a:solidFill>
                <a:latin typeface="+mj-lt"/>
                <a:ea typeface="+mj-ea"/>
                <a:cs typeface="+mj-cs"/>
              </a:defRPr>
            </a:lvl1pPr>
          </a:lstStyle>
          <a:p>
            <a:r>
              <a:rPr lang="en-US"/>
              <a:t>Support</a:t>
            </a:r>
          </a:p>
        </p:txBody>
      </p:sp>
      <p:sp>
        <p:nvSpPr>
          <p:cNvPr id="26" name="Content Placeholder 23">
            <a:extLst>
              <a:ext uri="{FF2B5EF4-FFF2-40B4-BE49-F238E27FC236}">
                <a16:creationId xmlns:a16="http://schemas.microsoft.com/office/drawing/2014/main" id="{B0BAE4D0-898B-776D-2411-957F400DD073}"/>
              </a:ext>
            </a:extLst>
          </p:cNvPr>
          <p:cNvSpPr txBox="1">
            <a:spLocks/>
          </p:cNvSpPr>
          <p:nvPr/>
        </p:nvSpPr>
        <p:spPr>
          <a:xfrm>
            <a:off x="3963492" y="5309859"/>
            <a:ext cx="8228508" cy="37080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3"/>
              </a:buClr>
              <a:buSzPct val="110000"/>
              <a:buFont typeface="Arial" panose="020B0604020202020204" pitchFamily="34" charset="0"/>
              <a:buChar char="•"/>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5"/>
              </a:rPr>
              <a:t>Slack</a:t>
            </a:r>
            <a:r>
              <a:rPr lang="en-US"/>
              <a:t> </a:t>
            </a:r>
          </a:p>
          <a:p>
            <a:r>
              <a:rPr lang="en-US">
                <a:hlinkClick r:id="rId6"/>
              </a:rPr>
              <a:t>Email </a:t>
            </a:r>
            <a:endParaRPr lang="en-US"/>
          </a:p>
        </p:txBody>
      </p:sp>
    </p:spTree>
    <p:extLst>
      <p:ext uri="{BB962C8B-B14F-4D97-AF65-F5344CB8AC3E}">
        <p14:creationId xmlns:p14="http://schemas.microsoft.com/office/powerpoint/2010/main" val="14488221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7C658C6-84E3-A81F-5428-2A57B9C92684}"/>
              </a:ext>
            </a:extLst>
          </p:cNvPr>
          <p:cNvSpPr>
            <a:spLocks noGrp="1"/>
          </p:cNvSpPr>
          <p:nvPr>
            <p:ph type="title"/>
          </p:nvPr>
        </p:nvSpPr>
        <p:spPr/>
        <p:txBody>
          <a:bodyPr/>
          <a:lstStyle/>
          <a:p>
            <a:r>
              <a:rPr lang="en-US" dirty="0"/>
              <a:t>Learning Resources</a:t>
            </a:r>
          </a:p>
        </p:txBody>
      </p:sp>
      <p:sp>
        <p:nvSpPr>
          <p:cNvPr id="17" name="Text Placeholder 16">
            <a:extLst>
              <a:ext uri="{FF2B5EF4-FFF2-40B4-BE49-F238E27FC236}">
                <a16:creationId xmlns:a16="http://schemas.microsoft.com/office/drawing/2014/main" id="{2CCFCFB2-FD7E-423B-A7F9-694C1302FAAB}"/>
              </a:ext>
            </a:extLst>
          </p:cNvPr>
          <p:cNvSpPr>
            <a:spLocks noGrp="1"/>
          </p:cNvSpPr>
          <p:nvPr>
            <p:ph type="body" idx="19"/>
          </p:nvPr>
        </p:nvSpPr>
        <p:spPr/>
        <p:txBody>
          <a:bodyPr/>
          <a:lstStyle/>
          <a:p>
            <a:r>
              <a:rPr lang="en-US" dirty="0"/>
              <a:t>Docs</a:t>
            </a:r>
          </a:p>
        </p:txBody>
      </p:sp>
      <p:sp>
        <p:nvSpPr>
          <p:cNvPr id="18" name="Text Placeholder 17">
            <a:extLst>
              <a:ext uri="{FF2B5EF4-FFF2-40B4-BE49-F238E27FC236}">
                <a16:creationId xmlns:a16="http://schemas.microsoft.com/office/drawing/2014/main" id="{F3666777-4FD4-0009-8FF2-AD6F004DF7CB}"/>
              </a:ext>
            </a:extLst>
          </p:cNvPr>
          <p:cNvSpPr>
            <a:spLocks noGrp="1"/>
          </p:cNvSpPr>
          <p:nvPr>
            <p:ph type="body" idx="22"/>
          </p:nvPr>
        </p:nvSpPr>
        <p:spPr>
          <a:xfrm>
            <a:off x="7452360" y="1618217"/>
            <a:ext cx="5134087" cy="1095007"/>
          </a:xfrm>
        </p:spPr>
        <p:txBody>
          <a:bodyPr/>
          <a:lstStyle/>
          <a:p>
            <a:r>
              <a:rPr lang="en-US" dirty="0">
                <a:hlinkClick r:id="rId3"/>
              </a:rPr>
              <a:t>https://www.johnsnowlabs.com/generative-ai-lab/</a:t>
            </a:r>
            <a:r>
              <a:rPr lang="en-US" dirty="0"/>
              <a:t> </a:t>
            </a:r>
          </a:p>
          <a:p>
            <a:r>
              <a:rPr lang="en-US" dirty="0">
                <a:hlinkClick r:id="rId4"/>
              </a:rPr>
              <a:t>https://nlp.johnsnowlabs.com/docs/en/alab/quickstart</a:t>
            </a:r>
            <a:r>
              <a:rPr lang="en-US" dirty="0"/>
              <a:t> </a:t>
            </a:r>
          </a:p>
        </p:txBody>
      </p:sp>
      <p:sp>
        <p:nvSpPr>
          <p:cNvPr id="19" name="Text Placeholder 18">
            <a:extLst>
              <a:ext uri="{FF2B5EF4-FFF2-40B4-BE49-F238E27FC236}">
                <a16:creationId xmlns:a16="http://schemas.microsoft.com/office/drawing/2014/main" id="{E8CBF78C-BC1B-7B9B-C008-33434B636E1C}"/>
              </a:ext>
            </a:extLst>
          </p:cNvPr>
          <p:cNvSpPr>
            <a:spLocks noGrp="1"/>
          </p:cNvSpPr>
          <p:nvPr>
            <p:ph type="body" idx="23"/>
          </p:nvPr>
        </p:nvSpPr>
        <p:spPr/>
        <p:txBody>
          <a:bodyPr/>
          <a:lstStyle/>
          <a:p>
            <a:r>
              <a:rPr lang="en-US" dirty="0"/>
              <a:t>Tutorials</a:t>
            </a:r>
          </a:p>
        </p:txBody>
      </p:sp>
      <p:sp>
        <p:nvSpPr>
          <p:cNvPr id="20" name="Text Placeholder 19">
            <a:extLst>
              <a:ext uri="{FF2B5EF4-FFF2-40B4-BE49-F238E27FC236}">
                <a16:creationId xmlns:a16="http://schemas.microsoft.com/office/drawing/2014/main" id="{EDEA284B-B5AD-212E-E2EB-6077E79360ED}"/>
              </a:ext>
            </a:extLst>
          </p:cNvPr>
          <p:cNvSpPr>
            <a:spLocks noGrp="1"/>
          </p:cNvSpPr>
          <p:nvPr>
            <p:ph type="body" idx="24"/>
          </p:nvPr>
        </p:nvSpPr>
        <p:spPr>
          <a:xfrm>
            <a:off x="7452360" y="3205878"/>
            <a:ext cx="4581144" cy="1095007"/>
          </a:xfrm>
        </p:spPr>
        <p:txBody>
          <a:bodyPr/>
          <a:lstStyle/>
          <a:p>
            <a:r>
              <a:rPr lang="en-US" dirty="0">
                <a:hlinkClick r:id="rId5"/>
              </a:rPr>
              <a:t>https://nlp.johnsnowlabs.com/docs/en/alab/step_by_step_tutorials</a:t>
            </a:r>
            <a:r>
              <a:rPr lang="en-US" dirty="0"/>
              <a:t> </a:t>
            </a:r>
          </a:p>
        </p:txBody>
      </p:sp>
      <p:sp>
        <p:nvSpPr>
          <p:cNvPr id="21" name="Text Placeholder 20">
            <a:extLst>
              <a:ext uri="{FF2B5EF4-FFF2-40B4-BE49-F238E27FC236}">
                <a16:creationId xmlns:a16="http://schemas.microsoft.com/office/drawing/2014/main" id="{D0062B22-CDC7-90C7-845A-B0423AB4E130}"/>
              </a:ext>
            </a:extLst>
          </p:cNvPr>
          <p:cNvSpPr>
            <a:spLocks noGrp="1"/>
          </p:cNvSpPr>
          <p:nvPr>
            <p:ph type="body" idx="25"/>
          </p:nvPr>
        </p:nvSpPr>
        <p:spPr/>
        <p:txBody>
          <a:bodyPr/>
          <a:lstStyle/>
          <a:p>
            <a:r>
              <a:rPr lang="en-US"/>
              <a:t>Blog</a:t>
            </a:r>
          </a:p>
        </p:txBody>
      </p:sp>
      <p:sp>
        <p:nvSpPr>
          <p:cNvPr id="22" name="Text Placeholder 21">
            <a:extLst>
              <a:ext uri="{FF2B5EF4-FFF2-40B4-BE49-F238E27FC236}">
                <a16:creationId xmlns:a16="http://schemas.microsoft.com/office/drawing/2014/main" id="{5A4F0D2B-072B-C9DF-2E78-4EA9C975A8F5}"/>
              </a:ext>
            </a:extLst>
          </p:cNvPr>
          <p:cNvSpPr>
            <a:spLocks noGrp="1"/>
          </p:cNvSpPr>
          <p:nvPr>
            <p:ph type="body" idx="26"/>
          </p:nvPr>
        </p:nvSpPr>
        <p:spPr>
          <a:xfrm>
            <a:off x="7452360" y="4770391"/>
            <a:ext cx="4581143" cy="1095007"/>
          </a:xfrm>
        </p:spPr>
        <p:txBody>
          <a:bodyPr/>
          <a:lstStyle/>
          <a:p>
            <a:r>
              <a:rPr lang="en-US" dirty="0">
                <a:hlinkClick r:id="rId6"/>
              </a:rPr>
              <a:t>https://www.johnsnowlabs.com/nlp-lab-blog/</a:t>
            </a:r>
            <a:r>
              <a:rPr lang="en-US" dirty="0"/>
              <a:t> </a:t>
            </a:r>
          </a:p>
        </p:txBody>
      </p:sp>
      <p:pic>
        <p:nvPicPr>
          <p:cNvPr id="2" name="Picture 1" descr="annotation lab">
            <a:extLst>
              <a:ext uri="{FF2B5EF4-FFF2-40B4-BE49-F238E27FC236}">
                <a16:creationId xmlns:a16="http://schemas.microsoft.com/office/drawing/2014/main" id="{18FB1EC2-58C6-EF42-1B80-719C9EB08876}"/>
              </a:ext>
            </a:extLst>
          </p:cNvPr>
          <p:cNvPicPr>
            <a:picLocks noChangeAspect="1"/>
          </p:cNvPicPr>
          <p:nvPr/>
        </p:nvPicPr>
        <p:blipFill>
          <a:blip r:embed="rId7"/>
          <a:stretch>
            <a:fillRect/>
          </a:stretch>
        </p:blipFill>
        <p:spPr>
          <a:xfrm>
            <a:off x="1219200" y="2205589"/>
            <a:ext cx="2743200" cy="2947564"/>
          </a:xfrm>
          <a:prstGeom prst="rect">
            <a:avLst/>
          </a:prstGeom>
        </p:spPr>
      </p:pic>
    </p:spTree>
    <p:extLst>
      <p:ext uri="{BB962C8B-B14F-4D97-AF65-F5344CB8AC3E}">
        <p14:creationId xmlns:p14="http://schemas.microsoft.com/office/powerpoint/2010/main" val="990327809"/>
      </p:ext>
    </p:extLst>
  </p:cSld>
  <p:clrMapOvr>
    <a:masterClrMapping/>
  </p:clrMapOvr>
  <p:extLst>
    <p:ext uri="{6950BFC3-D8DA-4A85-94F7-54DA5524770B}">
      <p188:commentRel xmlns:p188="http://schemas.microsoft.com/office/powerpoint/2018/8/main" r:id="rId2"/>
    </p:ext>
  </p:extLs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BB490AD-D386-071B-7EE3-CF224C38ABAA}"/>
              </a:ext>
            </a:extLst>
          </p:cNvPr>
          <p:cNvSpPr>
            <a:spLocks noGrp="1"/>
          </p:cNvSpPr>
          <p:nvPr>
            <p:ph idx="1"/>
          </p:nvPr>
        </p:nvSpPr>
        <p:spPr/>
        <p:txBody>
          <a:bodyPr vert="horz" lIns="91440" tIns="45720" rIns="91440" bIns="45720" rtlCol="0" anchor="t">
            <a:normAutofit/>
          </a:bodyPr>
          <a:lstStyle/>
          <a:p>
            <a:pPr marL="0" indent="0">
              <a:buNone/>
            </a:pPr>
            <a:r>
              <a:rPr lang="en-US" dirty="0">
                <a:solidFill>
                  <a:schemeClr val="bg1">
                    <a:lumMod val="90000"/>
                  </a:schemeClr>
                </a:solidFill>
                <a:hlinkClick r:id="rId2">
                  <a:extLst>
                    <a:ext uri="{A12FA001-AC4F-418D-AE19-62706E023703}">
                      <ahyp:hlinkClr xmlns:ahyp="http://schemas.microsoft.com/office/drawing/2018/hyperlinkcolor" val="tx"/>
                    </a:ext>
                  </a:extLst>
                </a:hlinkClick>
              </a:rPr>
              <a:t>dia@johnsnowlabs.com</a:t>
            </a:r>
            <a:endParaRPr lang="en-US" dirty="0">
              <a:solidFill>
                <a:schemeClr val="bg1">
                  <a:lumMod val="90000"/>
                </a:schemeClr>
              </a:solidFill>
            </a:endParaRPr>
          </a:p>
          <a:p>
            <a:endParaRPr lang="en-US" dirty="0"/>
          </a:p>
        </p:txBody>
      </p:sp>
      <p:sp>
        <p:nvSpPr>
          <p:cNvPr id="4" name="Title 3">
            <a:extLst>
              <a:ext uri="{FF2B5EF4-FFF2-40B4-BE49-F238E27FC236}">
                <a16:creationId xmlns:a16="http://schemas.microsoft.com/office/drawing/2014/main" id="{15CE321C-CBCE-57FA-9B24-D7C15D0D78D5}"/>
              </a:ext>
            </a:extLst>
          </p:cNvPr>
          <p:cNvSpPr>
            <a:spLocks noGrp="1"/>
          </p:cNvSpPr>
          <p:nvPr>
            <p:ph type="title"/>
          </p:nvPr>
        </p:nvSpPr>
        <p:spPr>
          <a:xfrm>
            <a:off x="757304" y="903220"/>
            <a:ext cx="8148951" cy="1325563"/>
          </a:xfrm>
        </p:spPr>
        <p:txBody>
          <a:bodyPr/>
          <a:lstStyle/>
          <a:p>
            <a:r>
              <a:rPr lang="en-US" dirty="0"/>
              <a:t>Thank you for joining!</a:t>
            </a:r>
          </a:p>
        </p:txBody>
      </p:sp>
    </p:spTree>
    <p:extLst>
      <p:ext uri="{BB962C8B-B14F-4D97-AF65-F5344CB8AC3E}">
        <p14:creationId xmlns:p14="http://schemas.microsoft.com/office/powerpoint/2010/main" val="959901573"/>
      </p:ext>
    </p:extLst>
  </p:cSld>
  <p:clrMapOvr>
    <a:masterClrMapping/>
  </p:clrMapOvr>
</p:sld>
</file>

<file path=ppt/theme/theme1.xml><?xml version="1.0" encoding="utf-8"?>
<a:theme xmlns:a="http://schemas.openxmlformats.org/drawingml/2006/main" name="Тема Office">
  <a:themeElements>
    <a:clrScheme name="pallet_1">
      <a:dk1>
        <a:srgbClr val="536B76"/>
      </a:dk1>
      <a:lt1>
        <a:srgbClr val="F5F6F8"/>
      </a:lt1>
      <a:dk2>
        <a:srgbClr val="3E4095"/>
      </a:dk2>
      <a:lt2>
        <a:srgbClr val="2294D2"/>
      </a:lt2>
      <a:accent1>
        <a:srgbClr val="1679B8"/>
      </a:accent1>
      <a:accent2>
        <a:srgbClr val="4D4092"/>
      </a:accent2>
      <a:accent3>
        <a:srgbClr val="FF8A00"/>
      </a:accent3>
      <a:accent4>
        <a:srgbClr val="EBF9FF"/>
      </a:accent4>
      <a:accent5>
        <a:srgbClr val="3E4095"/>
      </a:accent5>
      <a:accent6>
        <a:srgbClr val="FFFFFF"/>
      </a:accent6>
      <a:hlink>
        <a:srgbClr val="1679B8"/>
      </a:hlink>
      <a:folHlink>
        <a:srgbClr val="FF8A00"/>
      </a:folHlink>
    </a:clrScheme>
    <a:fontScheme name="Другая 1">
      <a:majorFont>
        <a:latin typeface="Montserrat ExtraBold"/>
        <a:ea typeface=""/>
        <a:cs typeface=""/>
      </a:majorFont>
      <a:minorFont>
        <a:latin typeface="Roboto"/>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6818</Words>
  <Application>Microsoft Office PowerPoint</Application>
  <PresentationFormat>Widescreen</PresentationFormat>
  <Paragraphs>810</Paragraphs>
  <Slides>99</Slides>
  <Notes>40</Notes>
  <HiddenSlides>0</HiddenSlides>
  <MMClips>3</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99</vt:i4>
      </vt:variant>
    </vt:vector>
  </HeadingPairs>
  <TitlesOfParts>
    <vt:vector size="116" baseType="lpstr">
      <vt:lpstr>Arial</vt:lpstr>
      <vt:lpstr>Arial Black</vt:lpstr>
      <vt:lpstr>Calibri</vt:lpstr>
      <vt:lpstr>Courier New</vt:lpstr>
      <vt:lpstr>Montserrat</vt:lpstr>
      <vt:lpstr>Montserrat Bold</vt:lpstr>
      <vt:lpstr>Montserrat ExtraBold</vt:lpstr>
      <vt:lpstr>Montserrat Light</vt:lpstr>
      <vt:lpstr>Montserrat Medium</vt:lpstr>
      <vt:lpstr>Montserrat SemiBold</vt:lpstr>
      <vt:lpstr>Roboto</vt:lpstr>
      <vt:lpstr>Roboto Black</vt:lpstr>
      <vt:lpstr>Roboto Condensed</vt:lpstr>
      <vt:lpstr>Roboto Medium</vt:lpstr>
      <vt:lpstr>Söhne</vt:lpstr>
      <vt:lpstr>Wingdings</vt:lpstr>
      <vt:lpstr>Тема Office</vt:lpstr>
      <vt:lpstr>Human-In-The-Loop  Generative AI Lab Training Session </vt:lpstr>
      <vt:lpstr>Generative AI Lab Training Overview</vt:lpstr>
      <vt:lpstr>DEMO - resources</vt:lpstr>
      <vt:lpstr>Why is Data Annotation Crucial for NLP?</vt:lpstr>
      <vt:lpstr>Role of Annotation Tools</vt:lpstr>
      <vt:lpstr>Key Requirements for Annotation Tools</vt:lpstr>
      <vt:lpstr>Let’s get started!</vt:lpstr>
      <vt:lpstr>The Hub Of Resources</vt:lpstr>
      <vt:lpstr>Choosing a Model</vt:lpstr>
      <vt:lpstr>Reading Model Benchmarks</vt:lpstr>
      <vt:lpstr>Your Private Models Hub</vt:lpstr>
      <vt:lpstr>Rules - Introduction</vt:lpstr>
      <vt:lpstr>Rules - Regex</vt:lpstr>
      <vt:lpstr>Rules - Dictionary</vt:lpstr>
      <vt:lpstr>Prompts - Introduction</vt:lpstr>
      <vt:lpstr>Creating Zero-Shot Prompts</vt:lpstr>
      <vt:lpstr>Creating LLM Prompts</vt:lpstr>
      <vt:lpstr>Reuse Resources in your projects</vt:lpstr>
      <vt:lpstr>Clusters</vt:lpstr>
      <vt:lpstr>Project Setup</vt:lpstr>
      <vt:lpstr>Project Creation/NER </vt:lpstr>
      <vt:lpstr>Project Creation/NER</vt:lpstr>
      <vt:lpstr>Project Creation/NER-cont </vt:lpstr>
      <vt:lpstr>Project Creation/NER-cont </vt:lpstr>
      <vt:lpstr>Project Creation/NER-cont </vt:lpstr>
      <vt:lpstr>Project Creation/NER-cont </vt:lpstr>
      <vt:lpstr>Project Creation/NER-cont </vt:lpstr>
      <vt:lpstr>Task Import and Assignment</vt:lpstr>
      <vt:lpstr>Task Import and Assignment</vt:lpstr>
      <vt:lpstr>Exercise: Project Creation/Classification </vt:lpstr>
      <vt:lpstr>Exercise: Project Creation/Classification</vt:lpstr>
      <vt:lpstr>Exercise: Project Creation/Classification-cont </vt:lpstr>
      <vt:lpstr>Exercise: Project Creation/Classification-cont </vt:lpstr>
      <vt:lpstr>Task Import and Assignment</vt:lpstr>
      <vt:lpstr>Task Import and Assignment</vt:lpstr>
      <vt:lpstr>Outline</vt:lpstr>
      <vt:lpstr>Contents</vt:lpstr>
      <vt:lpstr>Stakeholders and Roles</vt:lpstr>
      <vt:lpstr>Stakeholders and Roles</vt:lpstr>
      <vt:lpstr>Stakeholders and Roles</vt:lpstr>
      <vt:lpstr>Structure and Content of AG</vt:lpstr>
      <vt:lpstr>Contents</vt:lpstr>
      <vt:lpstr>Contents</vt:lpstr>
      <vt:lpstr>Contents</vt:lpstr>
      <vt:lpstr>Contents</vt:lpstr>
      <vt:lpstr>Contents</vt:lpstr>
      <vt:lpstr>Contents</vt:lpstr>
      <vt:lpstr>Contents</vt:lpstr>
      <vt:lpstr>Contents</vt:lpstr>
      <vt:lpstr>Contents</vt:lpstr>
      <vt:lpstr>Contents</vt:lpstr>
      <vt:lpstr>Examples #1</vt:lpstr>
      <vt:lpstr>Examples #2</vt:lpstr>
      <vt:lpstr>Examples #3</vt:lpstr>
      <vt:lpstr>Best Practices</vt:lpstr>
      <vt:lpstr>Best Practices - Annotation Rules</vt:lpstr>
      <vt:lpstr>Best Practices - AG Development</vt:lpstr>
      <vt:lpstr>Best Practices - NER</vt:lpstr>
      <vt:lpstr>Best Practices - NER</vt:lpstr>
      <vt:lpstr>Best Practices - Assertion</vt:lpstr>
      <vt:lpstr>Best Practices - Relations</vt:lpstr>
      <vt:lpstr>Frequent Annotation Errors</vt:lpstr>
      <vt:lpstr>Cause of Error</vt:lpstr>
      <vt:lpstr>Kinds of NER Errors</vt:lpstr>
      <vt:lpstr>Data Review</vt:lpstr>
      <vt:lpstr>Project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Audit Logs</vt:lpstr>
      <vt:lpstr>Purpose       of  Audit Logs</vt:lpstr>
      <vt:lpstr>Importance of  Audit Logs in Healthcare</vt:lpstr>
      <vt:lpstr>HIPAA  Audit Logs Requirements</vt:lpstr>
      <vt:lpstr>Audit Dashboards in Generative AI Lab</vt:lpstr>
      <vt:lpstr>Project Activity</vt:lpstr>
      <vt:lpstr>New Projects Over Time</vt:lpstr>
      <vt:lpstr>Deleted Projects Audit</vt:lpstr>
      <vt:lpstr>Exported Projects Tracking</vt:lpstr>
      <vt:lpstr>User Activity on a Project</vt:lpstr>
      <vt:lpstr>User Activity on a Project</vt:lpstr>
      <vt:lpstr>Additional Dashboards</vt:lpstr>
      <vt:lpstr>Additional Dashboards</vt:lpstr>
      <vt:lpstr>Additional Dashboards</vt:lpstr>
      <vt:lpstr>Additional Dashboards</vt:lpstr>
      <vt:lpstr>Additional Dashboards</vt:lpstr>
      <vt:lpstr>Enabling Audit Trails</vt:lpstr>
      <vt:lpstr>Quick Install</vt:lpstr>
      <vt:lpstr>Learning Resources</vt:lpstr>
      <vt:lpstr>Thank you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Екатерина Кабакова</dc:creator>
  <cp:lastModifiedBy>Dia Trambitas</cp:lastModifiedBy>
  <cp:revision>33</cp:revision>
  <dcterms:created xsi:type="dcterms:W3CDTF">2022-10-06T07:05:15Z</dcterms:created>
  <dcterms:modified xsi:type="dcterms:W3CDTF">2025-10-21T13:51:12Z</dcterms:modified>
</cp:coreProperties>
</file>